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01" r:id="rId21"/>
    <p:sldId id="302" r:id="rId22"/>
    <p:sldId id="277" r:id="rId23"/>
    <p:sldId id="276" r:id="rId24"/>
    <p:sldId id="308" r:id="rId25"/>
    <p:sldId id="278" r:id="rId26"/>
    <p:sldId id="279" r:id="rId27"/>
    <p:sldId id="309" r:id="rId28"/>
    <p:sldId id="306" r:id="rId29"/>
    <p:sldId id="310" r:id="rId30"/>
    <p:sldId id="305" r:id="rId31"/>
    <p:sldId id="307" r:id="rId32"/>
    <p:sldId id="280" r:id="rId33"/>
    <p:sldId id="282" r:id="rId34"/>
    <p:sldId id="281" r:id="rId35"/>
    <p:sldId id="283" r:id="rId36"/>
    <p:sldId id="312" r:id="rId37"/>
    <p:sldId id="286" r:id="rId38"/>
    <p:sldId id="303" r:id="rId39"/>
    <p:sldId id="285" r:id="rId40"/>
    <p:sldId id="304" r:id="rId41"/>
    <p:sldId id="287" r:id="rId42"/>
    <p:sldId id="288" r:id="rId43"/>
    <p:sldId id="299" r:id="rId44"/>
    <p:sldId id="300" r:id="rId45"/>
    <p:sldId id="311" r:id="rId46"/>
    <p:sldId id="298" r:id="rId47"/>
    <p:sldId id="289" r:id="rId48"/>
    <p:sldId id="290" r:id="rId49"/>
    <p:sldId id="293" r:id="rId50"/>
    <p:sldId id="294" r:id="rId51"/>
    <p:sldId id="291" r:id="rId52"/>
    <p:sldId id="292" r:id="rId53"/>
    <p:sldId id="295" r:id="rId54"/>
    <p:sldId id="297" r:id="rId55"/>
    <p:sldId id="296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-8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4D814-0809-4C78-A640-57618CFF5307}" type="datetimeFigureOut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C9FFD-F1A8-4D3D-94DE-37B761CC0D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Jennifer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1868-128F-4FBE-A431-8B5C9C284FC6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19EAA-10AF-4CFB-801C-C033AAB054AF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08BE-B61D-465F-92A8-06F4921B823C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17DD-97EF-43FB-8BDE-DDA1B5596B6A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0A7D-8126-4F4C-9E7D-F6F01DC25412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4E312-FC9E-4BA9-A837-E4F42C52F3DF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7DE-B5B7-49E2-9A05-DAEA319B7050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6EF2-1957-4256-BA7C-94B710F13F27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C1DB-85BA-4653-849C-D78302FF2140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9E17-11D5-4ECB-8BB9-C08865EBC89F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D9F0F-622C-4556-9596-A0DEB0BCEC50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870DB-F9B6-436E-9925-F43C836F3500}" type="datetime1">
              <a:rPr lang="ko-KR" altLang="en-US" smtClean="0"/>
              <a:pPr/>
              <a:t>2012-06-24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nsole.aws.amazon.com/ec2/home" TargetMode="Externa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PFoDnjR8e8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youtube.com/watch?v=tJ122hr01ZU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ZPBvB16MR5M" TargetMode="External"/><Relationship Id="rId2" Type="http://schemas.openxmlformats.org/officeDocument/2006/relationships/hyperlink" Target="http://www.youtube.com/watch?v=1qrjFb0ZTm8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youtu.be/oz-7wJJ9HZ0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ujin/amazonClient" TargetMode="External"/><Relationship Id="rId2" Type="http://schemas.openxmlformats.org/officeDocument/2006/relationships/hyperlink" Target="https://aws.amazon.com/code/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eclipse.org/egit/updates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://www.vogella.com/articles/EGit/article.ht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bleujin/aradonExtend" TargetMode="External"/><Relationship Id="rId5" Type="http://schemas.openxmlformats.org/officeDocument/2006/relationships/hyperlink" Target="https://github.com/bleujin/aradonClient" TargetMode="External"/><Relationship Id="rId4" Type="http://schemas.openxmlformats.org/officeDocument/2006/relationships/hyperlink" Target="https://github.com/bleujin/aradon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instone.sourceforge.net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s://github.com/bleujin/aradonExtend" TargetMode="Externa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692696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2420888"/>
            <a:ext cx="6912768" cy="3600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ko-KR" altLang="en-US" sz="2800" dirty="0" smtClean="0"/>
              <a:t> </a:t>
            </a:r>
            <a:r>
              <a:rPr lang="ko-KR" altLang="en-US" sz="2800" dirty="0" err="1" smtClean="0"/>
              <a:t>클라우드</a:t>
            </a:r>
            <a:r>
              <a:rPr lang="ko-KR" altLang="en-US" sz="2800" dirty="0" smtClean="0"/>
              <a:t> 컴퓨팅이란 </a:t>
            </a:r>
            <a:r>
              <a:rPr lang="en-US" altLang="ko-KR" sz="2800" dirty="0" smtClean="0"/>
              <a:t>?</a:t>
            </a:r>
          </a:p>
          <a:p>
            <a:pPr algn="l">
              <a:buFont typeface="Arial" pitchFamily="34" charset="0"/>
              <a:buChar char="•"/>
            </a:pPr>
            <a:endParaRPr lang="en-US" altLang="ko-KR" sz="2800" dirty="0" smtClean="0"/>
          </a:p>
          <a:p>
            <a:pPr algn="l">
              <a:buFont typeface="Arial" pitchFamily="34" charset="0"/>
              <a:buChar char="•"/>
            </a:pPr>
            <a:r>
              <a:rPr lang="ko-KR" altLang="en-US" sz="2800" dirty="0" smtClean="0"/>
              <a:t> 아마존 웹 서비스</a:t>
            </a:r>
            <a:r>
              <a:rPr lang="en-US" altLang="ko-KR" sz="2800" dirty="0" smtClean="0"/>
              <a:t>(AWS)</a:t>
            </a:r>
          </a:p>
          <a:p>
            <a:pPr algn="l">
              <a:buFont typeface="Arial" pitchFamily="34" charset="0"/>
              <a:buChar char="•"/>
            </a:pPr>
            <a:endParaRPr lang="en-US" altLang="ko-KR" sz="2800" dirty="0" smtClean="0"/>
          </a:p>
          <a:p>
            <a:pPr algn="l">
              <a:buFont typeface="Arial" pitchFamily="34" charset="0"/>
              <a:buChar char="•"/>
            </a:pPr>
            <a:r>
              <a:rPr lang="en-US" altLang="ko-KR" sz="2800" dirty="0" smtClean="0"/>
              <a:t> Service Platform </a:t>
            </a:r>
            <a:r>
              <a:rPr lang="en-US" altLang="ko-KR" sz="2800" dirty="0" err="1" smtClean="0"/>
              <a:t>Aradon</a:t>
            </a:r>
            <a:endParaRPr lang="ko-KR" altLang="en-US" sz="28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12160" y="5661248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By bleujin@gmail.com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Software as a Service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/>
          </a:bodyPr>
          <a:lstStyle/>
          <a:p>
            <a:r>
              <a:rPr lang="ko-KR" altLang="en-US" sz="1400" dirty="0" smtClean="0"/>
              <a:t>소프트웨어를 인터넷 서비스 형태로 제공하는 것을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소프트웨어 서비스</a:t>
            </a:r>
            <a:r>
              <a:rPr lang="en-US" altLang="ko-KR" sz="1400" dirty="0" smtClean="0"/>
              <a:t>(Software as a Service, </a:t>
            </a:r>
            <a:r>
              <a:rPr lang="en-US" altLang="ko-KR" sz="1400" dirty="0" err="1" smtClean="0"/>
              <a:t>SaaS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라고 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기존의 </a:t>
            </a:r>
            <a:r>
              <a:rPr lang="en-US" altLang="ko-KR" sz="1400" dirty="0" smtClean="0"/>
              <a:t>ASP(Application Service Provider)</a:t>
            </a:r>
            <a:r>
              <a:rPr lang="ko-KR" altLang="en-US" sz="1400" dirty="0" smtClean="0"/>
              <a:t>의 확장된 개념으로 다음과 같은 속성을 가지고 있어야 한다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Multi-Tenancy : </a:t>
            </a:r>
            <a:r>
              <a:rPr lang="ko-KR" altLang="en-US" sz="1400" dirty="0" smtClean="0"/>
              <a:t>하나의 소프트웨어 </a:t>
            </a:r>
            <a:r>
              <a:rPr lang="ko-KR" altLang="en-US" sz="1400" dirty="0" err="1" smtClean="0"/>
              <a:t>인스턴스로</a:t>
            </a:r>
            <a:r>
              <a:rPr lang="ko-KR" altLang="en-US" sz="1400" dirty="0" smtClean="0"/>
              <a:t> 여러 조직 또는 회사가 사용한다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Easy-Customization : </a:t>
            </a:r>
            <a:r>
              <a:rPr lang="ko-KR" altLang="en-US" sz="1400" dirty="0" smtClean="0"/>
              <a:t>하나의 </a:t>
            </a:r>
            <a:r>
              <a:rPr lang="ko-KR" altLang="en-US" sz="1400" dirty="0" err="1" smtClean="0"/>
              <a:t>인스턴스지만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조직별</a:t>
            </a:r>
            <a:r>
              <a:rPr lang="ko-KR" altLang="en-US" sz="1400" dirty="0" smtClean="0"/>
              <a:t> 화면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메뉴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로직</a:t>
            </a:r>
            <a:r>
              <a:rPr lang="ko-KR" altLang="en-US" sz="1400" dirty="0" smtClean="0"/>
              <a:t> 등이 쉽게 적용할 수 있다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Elastic Scalability : </a:t>
            </a:r>
            <a:r>
              <a:rPr lang="ko-KR" altLang="en-US" sz="1400" dirty="0" smtClean="0"/>
              <a:t>급격한 사용자 요청에도 서비스는 안정적으로 운영된다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Security : </a:t>
            </a:r>
            <a:r>
              <a:rPr lang="ko-KR" altLang="en-US" sz="1400" dirty="0" smtClean="0"/>
              <a:t>하나의 </a:t>
            </a:r>
            <a:r>
              <a:rPr lang="ko-KR" altLang="en-US" sz="1400" dirty="0" err="1" smtClean="0"/>
              <a:t>인스턴스로</a:t>
            </a:r>
            <a:r>
              <a:rPr lang="ko-KR" altLang="en-US" sz="1400" dirty="0" smtClean="0"/>
              <a:t> 여러 조직이 사용하기 때문에 사용자가 보안 체계가 있어야 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SaaS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서비스는 반드시 </a:t>
            </a:r>
            <a:r>
              <a:rPr lang="en-US" altLang="ko-KR" sz="1400" dirty="0" err="1" smtClean="0"/>
              <a:t>IaaS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기반에서 운영될 필요는 없다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대표적인 예로는 </a:t>
            </a:r>
            <a:r>
              <a:rPr lang="ko-KR" altLang="en-US" sz="1400" dirty="0" err="1" smtClean="0"/>
              <a:t>세일즈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포스</a:t>
            </a:r>
            <a:r>
              <a:rPr lang="en-US" altLang="ko-KR" sz="1400" dirty="0" smtClean="0"/>
              <a:t>(Salesforce.com)</a:t>
            </a:r>
            <a:r>
              <a:rPr lang="ko-KR" altLang="en-US" sz="1400" dirty="0" smtClean="0"/>
              <a:t>과 구글 </a:t>
            </a:r>
            <a:r>
              <a:rPr lang="ko-KR" altLang="en-US" sz="1400" dirty="0" err="1" smtClean="0"/>
              <a:t>앱스</a:t>
            </a:r>
            <a:r>
              <a:rPr lang="en-US" altLang="ko-KR" sz="1400" dirty="0" smtClean="0"/>
              <a:t>(Google Apps)</a:t>
            </a:r>
            <a:r>
              <a:rPr lang="ko-KR" altLang="en-US" sz="1400" dirty="0" smtClean="0"/>
              <a:t>가 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국내에서는 최근 </a:t>
            </a:r>
            <a:r>
              <a:rPr lang="en-US" altLang="ko-KR" sz="1400" dirty="0" smtClean="0"/>
              <a:t>NHN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ndriver</a:t>
            </a:r>
            <a:r>
              <a:rPr lang="en-US" altLang="ko-KR" sz="1400" dirty="0" smtClean="0"/>
              <a:t>, KT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Ucloud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등과 같은 개인 스토리지 서비스가 있다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endParaRPr lang="en-US" altLang="ko-KR" sz="14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Public Cloud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/>
          </a:bodyPr>
          <a:lstStyle/>
          <a:p>
            <a:r>
              <a:rPr lang="ko-KR" altLang="en-US" sz="1400" dirty="0" err="1" smtClean="0"/>
              <a:t>퍼블릭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특정 조직 내부가 아닌 외부의 서비스 제공자가 제공하는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서비스를 사용하는 형태</a:t>
            </a:r>
            <a:endParaRPr lang="en-US" altLang="ko-KR" sz="1400" dirty="0" smtClean="0"/>
          </a:p>
          <a:p>
            <a:r>
              <a:rPr lang="ko-KR" altLang="en-US" sz="1400" dirty="0" smtClean="0"/>
              <a:t>일반적으로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컴퓨팅이라고 하면 </a:t>
            </a:r>
            <a:r>
              <a:rPr lang="ko-KR" altLang="en-US" sz="1400" dirty="0" err="1" smtClean="0"/>
              <a:t>퍼블릭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컴퓨팅을 의미</a:t>
            </a:r>
            <a:endParaRPr lang="en-US" altLang="ko-KR" sz="1400" dirty="0" smtClean="0"/>
          </a:p>
          <a:p>
            <a:r>
              <a:rPr lang="ko-KR" altLang="en-US" sz="1400" dirty="0" err="1" smtClean="0"/>
              <a:t>퍼블릭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클라우드라고</a:t>
            </a:r>
            <a:r>
              <a:rPr lang="ko-KR" altLang="en-US" sz="1400" dirty="0" smtClean="0"/>
              <a:t> 해서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내에 있는 모든 정보가 공개되는 것이 아니라 서비스 제공자에게 의해 내부적으로 제한 관리 및 보안 정책이 적용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다음과 같은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컴퓨팅의 속성을 충분히 보장 받을 수 있으며 이를 통해 비용 및 서비스의 안정성을 보장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Resource Pooling</a:t>
            </a:r>
            <a:br>
              <a:rPr lang="en-US" altLang="ko-KR" sz="1400" dirty="0" smtClean="0"/>
            </a:br>
            <a:r>
              <a:rPr lang="en-US" altLang="ko-KR" sz="1400" dirty="0" smtClean="0"/>
              <a:t>- Elastic Scalability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서비스 제공자를 신뢰할 수 있어야만 사용 가능한 단점이 있으며 서비스 제공자의 서비스 품질에 따라서 다음과 같은 항목이 고려 되어야 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서비스 제공자의 보안 서비스 제공 수준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SLA(Service Level </a:t>
            </a:r>
            <a:r>
              <a:rPr lang="en-US" altLang="ko-KR" sz="1400" dirty="0" err="1" smtClean="0"/>
              <a:t>Aggreement</a:t>
            </a:r>
            <a:r>
              <a:rPr lang="en-US" altLang="ko-KR" sz="1400" dirty="0" smtClean="0"/>
              <a:t>)</a:t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레거시</a:t>
            </a:r>
            <a:r>
              <a:rPr lang="ko-KR" altLang="en-US" sz="1400" dirty="0" smtClean="0"/>
              <a:t> 시스템과의 연계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주로 </a:t>
            </a:r>
            <a:r>
              <a:rPr lang="ko-KR" altLang="en-US" sz="1400" dirty="0" err="1" smtClean="0"/>
              <a:t>구글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아마존 등과 같은 글로벌 인터넷 업체가 </a:t>
            </a:r>
            <a:r>
              <a:rPr lang="ko-KR" altLang="en-US" sz="1400" dirty="0" err="1" smtClean="0"/>
              <a:t>퍼블릭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서비스를 제공하고 있음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endParaRPr lang="en-US" altLang="ko-KR" sz="1000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Private Cloud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/>
          </a:bodyPr>
          <a:lstStyle/>
          <a:p>
            <a:r>
              <a:rPr lang="ko-KR" altLang="en-US" sz="1400" dirty="0" err="1" smtClean="0"/>
              <a:t>프라이빗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특정 조직 내부에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컴퓨팅의 특성을 가지고 있는 서비스를 구축하여 조직 내부 구성원만 사용 가능하도록 한 형태를 말한다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조직 내부의 폐쇄된 네트워크 망에서 운영되기 때문에 다음과 같은 항목에 대해서는 </a:t>
            </a:r>
            <a:r>
              <a:rPr lang="ko-KR" altLang="en-US" sz="1400" dirty="0" err="1" smtClean="0"/>
              <a:t>퍼블릭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클라우드에</a:t>
            </a:r>
            <a:r>
              <a:rPr lang="ko-KR" altLang="en-US" sz="1400" dirty="0" smtClean="0"/>
              <a:t> 비해 장점이 있다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데이터 보안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레거시</a:t>
            </a:r>
            <a:r>
              <a:rPr lang="ko-KR" altLang="en-US" sz="1400" dirty="0" smtClean="0"/>
              <a:t> 시스템과의 연계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조직 내부의 별도의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서비스를 구축해야 하는 부담과 아래와 같은 단점이 있다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서비스를 위한 시스템 구축 및 운영 노하우 필요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시스템 구축 비용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일정 규모가 되지 않으면 비용 절감이 아니라 비용이 더 발생할 수 있음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확장성에도 한계가 있음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프라이빗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주로 </a:t>
            </a:r>
            <a:r>
              <a:rPr lang="en-US" altLang="ko-KR" sz="1400" dirty="0" smtClean="0"/>
              <a:t>IBM, HP, Microsoft </a:t>
            </a:r>
            <a:r>
              <a:rPr lang="ko-KR" altLang="en-US" sz="1400" dirty="0" smtClean="0"/>
              <a:t>등과 같은 기업용 </a:t>
            </a:r>
            <a:r>
              <a:rPr lang="ko-KR" altLang="en-US" sz="1400" dirty="0" err="1" smtClean="0"/>
              <a:t>솔류션</a:t>
            </a:r>
            <a:r>
              <a:rPr lang="ko-KR" altLang="en-US" sz="1400" dirty="0" smtClean="0"/>
              <a:t> 제공자를 중심으로 발전하고 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endParaRPr lang="en-US" altLang="ko-KR" sz="1000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Community &amp; Hybrid Cloud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39552" y="1556792"/>
            <a:ext cx="8136904" cy="1872208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5"/>
            <a:ext cx="7848872" cy="1872208"/>
          </a:xfrm>
        </p:spPr>
        <p:txBody>
          <a:bodyPr vert="horz">
            <a:normAutofit/>
          </a:bodyPr>
          <a:lstStyle/>
          <a:p>
            <a:r>
              <a:rPr lang="en-US" altLang="ko-KR" sz="1400" dirty="0" smtClean="0"/>
              <a:t>Community Cloud</a:t>
            </a:r>
          </a:p>
          <a:p>
            <a:r>
              <a:rPr lang="ko-KR" altLang="en-US" sz="1400" dirty="0" smtClean="0"/>
              <a:t>커뮤니티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특정 목적을 가진 사용자나 조직에 의해 운영되는 형태를 의미한다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주로 연구 목적이나 공익을 목적으로 운영되는 경우가 많다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smtClean="0"/>
              <a:t>Open Cirrus(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컴퓨팅 테스트 베드</a:t>
            </a:r>
            <a:r>
              <a:rPr lang="en-US" altLang="ko-KR" sz="1400" dirty="0" smtClean="0"/>
              <a:t>)</a:t>
            </a:r>
          </a:p>
          <a:p>
            <a:endParaRPr lang="en-US" altLang="ko-KR" sz="10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9944" y="3933056"/>
            <a:ext cx="8136904" cy="1872208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세로 텍스트 개체 틀 5"/>
          <p:cNvSpPr txBox="1">
            <a:spLocks/>
          </p:cNvSpPr>
          <p:nvPr/>
        </p:nvSpPr>
        <p:spPr>
          <a:xfrm>
            <a:off x="835968" y="4005064"/>
            <a:ext cx="7848872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Hybrid Cloud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하이브리드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클라우드는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퍼블릭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클라우드와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프라이빗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클라우드를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병행해서 사용하는 방식을 의미한다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1400" dirty="0" smtClean="0"/>
              <a:t>기업 </a:t>
            </a:r>
            <a:r>
              <a:rPr lang="ko-KR" altLang="en-US" sz="1400" dirty="0" err="1" smtClean="0"/>
              <a:t>엄무중</a:t>
            </a:r>
            <a:r>
              <a:rPr lang="ko-KR" altLang="en-US" sz="1400" dirty="0" smtClean="0"/>
              <a:t> 미션 </a:t>
            </a:r>
            <a:r>
              <a:rPr lang="ko-KR" altLang="en-US" sz="1400" dirty="0" err="1" smtClean="0"/>
              <a:t>크리티컬한</a:t>
            </a:r>
            <a:r>
              <a:rPr lang="ko-KR" altLang="en-US" sz="1400" dirty="0" smtClean="0"/>
              <a:t> 업무를 지원하는 시스템은 </a:t>
            </a:r>
            <a:r>
              <a:rPr lang="ko-KR" altLang="en-US" sz="1400" dirty="0" err="1" smtClean="0"/>
              <a:t>프라이빗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일반적인 업무를 지원하는 시스템은 </a:t>
            </a:r>
            <a:r>
              <a:rPr lang="ko-KR" altLang="en-US" sz="1400" dirty="0" err="1" smtClean="0"/>
              <a:t>퍼블릭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서비스를 이용한다</a:t>
            </a:r>
            <a:r>
              <a:rPr lang="en-US" altLang="ko-KR" sz="1400" dirty="0" smtClean="0"/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 경우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퍼블릭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클라우드와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프라이빗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클라우드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간의 상호 연동이 쉬워야 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latin typeface="+mj-ea"/>
              </a:rPr>
              <a:t>클라우드</a:t>
            </a:r>
            <a:r>
              <a:rPr lang="ko-KR" altLang="en-US" sz="3200" dirty="0" smtClean="0">
                <a:latin typeface="+mj-ea"/>
              </a:rPr>
              <a:t> 컴퓨팅 진화과정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V="1">
            <a:off x="842963" y="1724025"/>
            <a:ext cx="0" cy="4298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 rot="5400000">
            <a:off x="-1112837" y="3332163"/>
            <a:ext cx="366077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SzPct val="75000"/>
              <a:buFont typeface="Wingdings" pitchFamily="2" charset="2"/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새굴림" pitchFamily="18" charset="-127"/>
                <a:ea typeface="새굴림" pitchFamily="18" charset="-127"/>
              </a:rPr>
              <a:t>Increasing Business Ability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7551738" y="6026150"/>
            <a:ext cx="9080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4138" tIns="41275" rIns="84138" bIns="41275">
            <a:spAutoFit/>
          </a:bodyPr>
          <a:lstStyle/>
          <a:p>
            <a:pPr algn="ctr" defTabSz="788988"/>
            <a:r>
              <a:rPr lang="en-US" altLang="ko-KR" sz="1900" b="1" dirty="0">
                <a:solidFill>
                  <a:srgbClr val="4D4D4D"/>
                </a:solidFill>
                <a:ea typeface="굴림" charset="-127"/>
              </a:rPr>
              <a:t>TIME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6461125" y="2071688"/>
            <a:ext cx="0" cy="39814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4330700" y="2141538"/>
            <a:ext cx="0" cy="43307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2174875" y="2211388"/>
            <a:ext cx="0" cy="4260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3422650" y="3467100"/>
            <a:ext cx="188595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Line 30"/>
          <p:cNvSpPr>
            <a:spLocks noChangeShapeType="1"/>
          </p:cNvSpPr>
          <p:nvPr/>
        </p:nvSpPr>
        <p:spPr bwMode="auto">
          <a:xfrm flipV="1">
            <a:off x="842963" y="6030913"/>
            <a:ext cx="7578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42"/>
          <p:cNvSpPr>
            <a:spLocks/>
          </p:cNvSpPr>
          <p:nvPr/>
        </p:nvSpPr>
        <p:spPr bwMode="auto">
          <a:xfrm>
            <a:off x="827088" y="1628775"/>
            <a:ext cx="7848600" cy="4321175"/>
          </a:xfrm>
          <a:custGeom>
            <a:avLst/>
            <a:gdLst>
              <a:gd name="T0" fmla="*/ 0 w 4944"/>
              <a:gd name="T1" fmla="*/ 4321175 h 2722"/>
              <a:gd name="T2" fmla="*/ 3529013 w 4944"/>
              <a:gd name="T3" fmla="*/ 3455988 h 2722"/>
              <a:gd name="T4" fmla="*/ 5040312 w 4944"/>
              <a:gd name="T5" fmla="*/ 720725 h 2722"/>
              <a:gd name="T6" fmla="*/ 7848600 w 4944"/>
              <a:gd name="T7" fmla="*/ 0 h 2722"/>
              <a:gd name="T8" fmla="*/ 0 60000 65536"/>
              <a:gd name="T9" fmla="*/ 0 60000 65536"/>
              <a:gd name="T10" fmla="*/ 0 60000 65536"/>
              <a:gd name="T11" fmla="*/ 0 60000 65536"/>
              <a:gd name="T12" fmla="*/ 0 w 4944"/>
              <a:gd name="T13" fmla="*/ 0 h 2722"/>
              <a:gd name="T14" fmla="*/ 4944 w 4944"/>
              <a:gd name="T15" fmla="*/ 2722 h 27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44" h="2722">
                <a:moveTo>
                  <a:pt x="0" y="2722"/>
                </a:moveTo>
                <a:cubicBezTo>
                  <a:pt x="847" y="2638"/>
                  <a:pt x="1694" y="2555"/>
                  <a:pt x="2223" y="2177"/>
                </a:cubicBezTo>
                <a:cubicBezTo>
                  <a:pt x="2752" y="1799"/>
                  <a:pt x="2721" y="817"/>
                  <a:pt x="3175" y="454"/>
                </a:cubicBezTo>
                <a:cubicBezTo>
                  <a:pt x="3629" y="91"/>
                  <a:pt x="4286" y="45"/>
                  <a:pt x="4944" y="0"/>
                </a:cubicBezTo>
              </a:path>
            </a:pathLst>
          </a:custGeom>
          <a:noFill/>
          <a:ln w="76200" cap="flat" cmpd="sng">
            <a:solidFill>
              <a:srgbClr val="FF6600"/>
            </a:solidFill>
            <a:prstDash val="solid"/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Oval 32"/>
          <p:cNvSpPr>
            <a:spLocks noChangeArrowheads="1"/>
          </p:cNvSpPr>
          <p:nvPr/>
        </p:nvSpPr>
        <p:spPr bwMode="auto">
          <a:xfrm>
            <a:off x="1228725" y="5589588"/>
            <a:ext cx="1039813" cy="444500"/>
          </a:xfrm>
          <a:prstGeom prst="ellipse">
            <a:avLst/>
          </a:prstGeom>
          <a:solidFill>
            <a:srgbClr val="80808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MainFrame</a:t>
            </a:r>
          </a:p>
        </p:txBody>
      </p:sp>
      <p:sp>
        <p:nvSpPr>
          <p:cNvPr id="24" name="Oval 33"/>
          <p:cNvSpPr>
            <a:spLocks noChangeArrowheads="1"/>
          </p:cNvSpPr>
          <p:nvPr/>
        </p:nvSpPr>
        <p:spPr bwMode="auto">
          <a:xfrm>
            <a:off x="2484438" y="5373688"/>
            <a:ext cx="1039812" cy="446087"/>
          </a:xfrm>
          <a:prstGeom prst="ellipse">
            <a:avLst/>
          </a:prstGeom>
          <a:solidFill>
            <a:srgbClr val="80808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Personal</a:t>
            </a:r>
          </a:p>
        </p:txBody>
      </p:sp>
      <p:sp>
        <p:nvSpPr>
          <p:cNvPr id="25" name="Oval 31"/>
          <p:cNvSpPr>
            <a:spLocks noChangeArrowheads="1"/>
          </p:cNvSpPr>
          <p:nvPr/>
        </p:nvSpPr>
        <p:spPr bwMode="auto">
          <a:xfrm>
            <a:off x="3563938" y="4929188"/>
            <a:ext cx="1041400" cy="444500"/>
          </a:xfrm>
          <a:prstGeom prst="ellipse">
            <a:avLst/>
          </a:prstGeom>
          <a:solidFill>
            <a:srgbClr val="7067A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C/S</a:t>
            </a:r>
          </a:p>
        </p:txBody>
      </p:sp>
      <p:sp>
        <p:nvSpPr>
          <p:cNvPr id="26" name="Oval 34"/>
          <p:cNvSpPr>
            <a:spLocks noChangeArrowheads="1"/>
          </p:cNvSpPr>
          <p:nvPr/>
        </p:nvSpPr>
        <p:spPr bwMode="auto">
          <a:xfrm>
            <a:off x="4322763" y="4292600"/>
            <a:ext cx="1041400" cy="444500"/>
          </a:xfrm>
          <a:prstGeom prst="ellipse">
            <a:avLst/>
          </a:prstGeom>
          <a:solidFill>
            <a:srgbClr val="7067A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Internet</a:t>
            </a:r>
          </a:p>
        </p:txBody>
      </p:sp>
      <p:sp>
        <p:nvSpPr>
          <p:cNvPr id="27" name="Oval 35"/>
          <p:cNvSpPr>
            <a:spLocks noChangeArrowheads="1"/>
          </p:cNvSpPr>
          <p:nvPr/>
        </p:nvSpPr>
        <p:spPr bwMode="auto">
          <a:xfrm>
            <a:off x="4643438" y="3500438"/>
            <a:ext cx="1039812" cy="4445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Web Service</a:t>
            </a:r>
          </a:p>
        </p:txBody>
      </p:sp>
      <p:sp>
        <p:nvSpPr>
          <p:cNvPr id="28" name="Oval 36"/>
          <p:cNvSpPr>
            <a:spLocks noChangeArrowheads="1"/>
          </p:cNvSpPr>
          <p:nvPr/>
        </p:nvSpPr>
        <p:spPr bwMode="auto">
          <a:xfrm>
            <a:off x="5003800" y="2708275"/>
            <a:ext cx="1041400" cy="4445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Grid </a:t>
            </a:r>
          </a:p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Computing</a:t>
            </a:r>
          </a:p>
        </p:txBody>
      </p:sp>
      <p:sp>
        <p:nvSpPr>
          <p:cNvPr id="29" name="Oval 37"/>
          <p:cNvSpPr>
            <a:spLocks noChangeArrowheads="1"/>
          </p:cNvSpPr>
          <p:nvPr/>
        </p:nvSpPr>
        <p:spPr bwMode="auto">
          <a:xfrm>
            <a:off x="5435600" y="2120900"/>
            <a:ext cx="1041400" cy="4445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Network </a:t>
            </a:r>
          </a:p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Computing</a:t>
            </a:r>
          </a:p>
        </p:txBody>
      </p:sp>
      <p:sp>
        <p:nvSpPr>
          <p:cNvPr id="30" name="Oval 38"/>
          <p:cNvSpPr>
            <a:spLocks noChangeArrowheads="1"/>
          </p:cNvSpPr>
          <p:nvPr/>
        </p:nvSpPr>
        <p:spPr bwMode="auto">
          <a:xfrm>
            <a:off x="6300788" y="1689100"/>
            <a:ext cx="1041400" cy="4445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Utility</a:t>
            </a:r>
          </a:p>
          <a:p>
            <a:pPr algn="ctr" eaLnBrk="1" latinLnBrk="1" hangingPunct="1"/>
            <a:r>
              <a:rPr kumimoji="1" lang="en-US" altLang="ko-KR" sz="1200" b="1">
                <a:solidFill>
                  <a:srgbClr val="FFFFFF"/>
                </a:solidFill>
                <a:ea typeface="굴림" charset="-127"/>
              </a:rPr>
              <a:t>Computing</a:t>
            </a:r>
          </a:p>
        </p:txBody>
      </p:sp>
      <p:sp>
        <p:nvSpPr>
          <p:cNvPr id="31" name="AutoShape 43"/>
          <p:cNvSpPr>
            <a:spLocks noChangeArrowheads="1"/>
          </p:cNvSpPr>
          <p:nvPr/>
        </p:nvSpPr>
        <p:spPr bwMode="auto">
          <a:xfrm rot="19460848">
            <a:off x="1087438" y="3246438"/>
            <a:ext cx="3816350" cy="968375"/>
          </a:xfrm>
          <a:prstGeom prst="rightArrow">
            <a:avLst>
              <a:gd name="adj1" fmla="val 77667"/>
              <a:gd name="adj2" fmla="val 80662"/>
            </a:avLst>
          </a:prstGeom>
          <a:gradFill rotWithShape="1">
            <a:gsLst>
              <a:gs pos="0">
                <a:srgbClr val="685DB9">
                  <a:alpha val="89998"/>
                </a:srgbClr>
              </a:gs>
              <a:gs pos="100000">
                <a:srgbClr val="302B56">
                  <a:alpha val="89998"/>
                </a:srgbClr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85DB9"/>
            </a:extrusionClr>
          </a:sp3d>
        </p:spPr>
        <p:txBody>
          <a:bodyPr wrap="none" anchor="ctr">
            <a:flatTx/>
          </a:bodyPr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2" name="Oval 44"/>
          <p:cNvSpPr>
            <a:spLocks noChangeArrowheads="1"/>
          </p:cNvSpPr>
          <p:nvPr/>
        </p:nvSpPr>
        <p:spPr bwMode="gray">
          <a:xfrm rot="21424487">
            <a:off x="1476375" y="4089400"/>
            <a:ext cx="854075" cy="852488"/>
          </a:xfrm>
          <a:prstGeom prst="ellipse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noFill/>
            <a:round/>
            <a:headEnd/>
            <a:tailEnd/>
          </a:ln>
          <a:effectLst>
            <a:outerShdw dist="35921" dir="2700000" algn="ctr" rotWithShape="0">
              <a:srgbClr val="000000">
                <a:alpha val="30000"/>
              </a:srgbClr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1" lang="ko-KR" altLang="en-US" sz="1100" b="1">
                <a:solidFill>
                  <a:srgbClr val="EAEAEA"/>
                </a:solidFill>
                <a:latin typeface="Arial" pitchFamily="34" charset="0"/>
                <a:ea typeface="굴림" pitchFamily="50" charset="-127"/>
              </a:rPr>
              <a:t>정보자원의</a:t>
            </a:r>
          </a:p>
          <a:p>
            <a:pPr algn="ctr" eaLnBrk="1" latinLnBrk="1" hangingPunct="1">
              <a:defRPr/>
            </a:pPr>
            <a:r>
              <a:rPr kumimoji="1" lang="ko-KR" altLang="en-US" sz="1100" b="1">
                <a:solidFill>
                  <a:srgbClr val="EAEAEA"/>
                </a:solidFill>
                <a:latin typeface="Arial" pitchFamily="34" charset="0"/>
                <a:ea typeface="굴림" pitchFamily="50" charset="-127"/>
              </a:rPr>
              <a:t>공유성</a:t>
            </a:r>
          </a:p>
        </p:txBody>
      </p:sp>
      <p:sp>
        <p:nvSpPr>
          <p:cNvPr id="33" name="Oval 45"/>
          <p:cNvSpPr>
            <a:spLocks noChangeArrowheads="1"/>
          </p:cNvSpPr>
          <p:nvPr/>
        </p:nvSpPr>
        <p:spPr bwMode="gray">
          <a:xfrm rot="21407985">
            <a:off x="2411413" y="3427413"/>
            <a:ext cx="793750" cy="793750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noFill/>
            <a:round/>
            <a:headEnd/>
            <a:tailEnd/>
          </a:ln>
          <a:effectLst>
            <a:outerShdw dist="35921" dir="2700000" algn="ctr" rotWithShape="0">
              <a:srgbClr val="000000">
                <a:alpha val="30000"/>
              </a:srgbClr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1" lang="ko-KR" altLang="en-US" sz="1100" b="1" dirty="0">
                <a:solidFill>
                  <a:srgbClr val="EAEAEA"/>
                </a:solidFill>
                <a:latin typeface="Arial" pitchFamily="34" charset="0"/>
                <a:ea typeface="굴림" pitchFamily="50" charset="-127"/>
              </a:rPr>
              <a:t>서비스 연계의</a:t>
            </a:r>
          </a:p>
          <a:p>
            <a:pPr algn="ctr" eaLnBrk="1" latinLnBrk="1" hangingPunct="1">
              <a:defRPr/>
            </a:pPr>
            <a:r>
              <a:rPr kumimoji="1" lang="ko-KR" altLang="en-US" sz="1100" b="1" dirty="0">
                <a:solidFill>
                  <a:srgbClr val="EAEAEA"/>
                </a:solidFill>
                <a:latin typeface="Arial" pitchFamily="34" charset="0"/>
                <a:ea typeface="굴림" pitchFamily="50" charset="-127"/>
              </a:rPr>
              <a:t>유연성</a:t>
            </a:r>
          </a:p>
        </p:txBody>
      </p:sp>
      <p:sp>
        <p:nvSpPr>
          <p:cNvPr id="34" name="Oval 46"/>
          <p:cNvSpPr>
            <a:spLocks noChangeArrowheads="1"/>
          </p:cNvSpPr>
          <p:nvPr/>
        </p:nvSpPr>
        <p:spPr bwMode="gray">
          <a:xfrm rot="21427416">
            <a:off x="3419475" y="2697163"/>
            <a:ext cx="800100" cy="803275"/>
          </a:xfrm>
          <a:prstGeom prst="ellipse">
            <a:avLst/>
          </a:prstGeom>
          <a:gradFill rotWithShape="0">
            <a:gsLst>
              <a:gs pos="0">
                <a:srgbClr val="99CC00"/>
              </a:gs>
              <a:gs pos="100000">
                <a:srgbClr val="99CC00">
                  <a:gamma/>
                  <a:shade val="46275"/>
                  <a:invGamma/>
                </a:srgbClr>
              </a:gs>
            </a:gsLst>
            <a:lin ang="2700000" scaled="1"/>
          </a:gra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000000">
                <a:alpha val="30000"/>
              </a:srgbClr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1" lang="ko-KR" altLang="en-US" sz="1600" b="1">
                <a:solidFill>
                  <a:srgbClr val="FFEBEB"/>
                </a:solidFill>
                <a:latin typeface="Arial" pitchFamily="34" charset="0"/>
                <a:ea typeface="굴림" pitchFamily="50" charset="-127"/>
              </a:rPr>
              <a:t>사용자</a:t>
            </a:r>
          </a:p>
          <a:p>
            <a:pPr algn="ctr" eaLnBrk="1" latinLnBrk="1" hangingPunct="1">
              <a:defRPr/>
            </a:pPr>
            <a:r>
              <a:rPr kumimoji="1" lang="ko-KR" altLang="en-US" sz="1600" b="1">
                <a:solidFill>
                  <a:srgbClr val="FFEBEB"/>
                </a:solidFill>
                <a:latin typeface="Arial" pitchFamily="34" charset="0"/>
                <a:ea typeface="굴림" pitchFamily="50" charset="-127"/>
              </a:rPr>
              <a:t>편의성</a:t>
            </a:r>
          </a:p>
        </p:txBody>
      </p:sp>
      <p:sp>
        <p:nvSpPr>
          <p:cNvPr id="35" name="Cloud"/>
          <p:cNvSpPr>
            <a:spLocks noChangeAspect="1" noEditPoints="1" noChangeArrowheads="1"/>
          </p:cNvSpPr>
          <p:nvPr/>
        </p:nvSpPr>
        <p:spPr bwMode="auto">
          <a:xfrm>
            <a:off x="4716463" y="1052513"/>
            <a:ext cx="3600450" cy="24130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ko-KR" altLang="en-US">
              <a:latin typeface="Arial" pitchFamily="34" charset="0"/>
            </a:endParaRPr>
          </a:p>
        </p:txBody>
      </p:sp>
      <p:sp>
        <p:nvSpPr>
          <p:cNvPr id="36" name="Cloud"/>
          <p:cNvSpPr>
            <a:spLocks noChangeAspect="1" noEditPoints="1" noChangeArrowheads="1"/>
          </p:cNvSpPr>
          <p:nvPr/>
        </p:nvSpPr>
        <p:spPr bwMode="auto">
          <a:xfrm>
            <a:off x="7308304" y="1268760"/>
            <a:ext cx="1440160" cy="7175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>
              <a:defRPr/>
            </a:pPr>
            <a:r>
              <a:rPr lang="ko-KR" altLang="en-US" sz="1400" dirty="0" err="1">
                <a:latin typeface="Arial" pitchFamily="34" charset="0"/>
                <a:ea typeface="굴림" pitchFamily="50" charset="-127"/>
              </a:rPr>
              <a:t>클라우드</a:t>
            </a:r>
            <a:r>
              <a:rPr lang="ko-KR" altLang="en-US" sz="1400" dirty="0">
                <a:latin typeface="Arial" pitchFamily="34" charset="0"/>
                <a:ea typeface="굴림" pitchFamily="50" charset="-127"/>
              </a:rPr>
              <a:t> 서비스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전통 </a:t>
            </a:r>
            <a:r>
              <a:rPr lang="en-US" altLang="ko-KR" sz="3200" dirty="0" smtClean="0">
                <a:latin typeface="+mj-ea"/>
              </a:rPr>
              <a:t>IT VS </a:t>
            </a:r>
            <a:r>
              <a:rPr lang="ko-KR" altLang="en-US" sz="3200" dirty="0" err="1" smtClean="0">
                <a:latin typeface="+mj-ea"/>
              </a:rPr>
              <a:t>클라우드</a:t>
            </a:r>
            <a:r>
              <a:rPr lang="ko-KR" altLang="en-US" sz="3200" dirty="0" smtClean="0">
                <a:latin typeface="+mj-ea"/>
              </a:rPr>
              <a:t> 컴퓨팅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800" dirty="0" smtClean="0"/>
              <a:t>전통적인 </a:t>
            </a:r>
            <a:r>
              <a:rPr lang="en-US" altLang="ko-KR" sz="1800" dirty="0" smtClean="0"/>
              <a:t>IT</a:t>
            </a:r>
            <a:r>
              <a:rPr lang="ko-KR" altLang="en-US" sz="1800" dirty="0" smtClean="0"/>
              <a:t>는 개개 시스템의 벽을 넘기 힘들었다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고정된 구조를 가지고 있었으며 구조를 바꾸기는 쉽지 않았다</a:t>
            </a:r>
            <a:r>
              <a:rPr lang="en-US" altLang="ko-KR" sz="1800" dirty="0" smtClean="0"/>
              <a:t>. 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하지만 </a:t>
            </a:r>
            <a:r>
              <a:rPr lang="ko-KR" altLang="en-US" sz="1800" dirty="0" err="1" smtClean="0"/>
              <a:t>클라우드</a:t>
            </a:r>
            <a:r>
              <a:rPr lang="ko-KR" altLang="en-US" sz="1800" dirty="0" smtClean="0"/>
              <a:t> 컴퓨팅에서는 이 구조 자체를 유연하게 가져갈 수 있으며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자원의 공유와 자원 할당의 동적인 변화를 통해 높은 효율을 얻을 수 있다</a:t>
            </a:r>
            <a:r>
              <a:rPr lang="en-US" altLang="ko-KR" sz="1800" dirty="0" smtClean="0"/>
              <a:t>. 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이는 가상화와 함께 현재의 </a:t>
            </a:r>
            <a:r>
              <a:rPr lang="ko-KR" altLang="en-US" sz="1800" dirty="0" err="1" smtClean="0"/>
              <a:t>그리드</a:t>
            </a:r>
            <a:r>
              <a:rPr lang="ko-KR" altLang="en-US" sz="1800" dirty="0" smtClean="0"/>
              <a:t> 컴퓨팅이나 유틸리티 컴퓨팅이라고 불리는 분산 컴퓨팅 기술을 통해 얻을 수 있는 효과이다</a:t>
            </a:r>
            <a:r>
              <a:rPr lang="en-US" altLang="ko-KR" sz="1800" dirty="0" smtClean="0"/>
              <a:t>. 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오픈 소스는 폐쇄적 환경에서 개방적 환경으로의 개발 환경의 이동을 반영한다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</a:t>
            </a:r>
            <a:r>
              <a:rPr lang="en-US" altLang="ko-KR" sz="1800" dirty="0" smtClean="0"/>
              <a:t>2.0</a:t>
            </a:r>
            <a:r>
              <a:rPr lang="ko-KR" altLang="en-US" sz="1800" dirty="0" smtClean="0"/>
              <a:t>은 이 오픈 소스에 있어 개발자들 간의 커뮤니티 수단을 제공하게 된다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이들도 </a:t>
            </a:r>
            <a:r>
              <a:rPr lang="ko-KR" altLang="en-US" sz="1800" dirty="0" err="1" smtClean="0"/>
              <a:t>클라우드</a:t>
            </a:r>
            <a:r>
              <a:rPr lang="ko-KR" altLang="en-US" sz="1800" dirty="0" smtClean="0"/>
              <a:t> 컴퓨팅의 발전을 가능하게 해주는 원동력 중 하나이다</a:t>
            </a:r>
            <a:r>
              <a:rPr lang="en-US" altLang="ko-KR" sz="1800" dirty="0" smtClean="0"/>
              <a:t>. 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latin typeface="+mj-ea"/>
              </a:rPr>
              <a:t>메인프레임</a:t>
            </a:r>
            <a:r>
              <a:rPr lang="ko-KR" altLang="en-US" sz="3200" dirty="0" smtClean="0">
                <a:latin typeface="+mj-ea"/>
              </a:rPr>
              <a:t> </a:t>
            </a:r>
            <a:r>
              <a:rPr lang="en-US" altLang="ko-KR" sz="3200" dirty="0" err="1" smtClean="0">
                <a:latin typeface="+mj-ea"/>
              </a:rPr>
              <a:t>vs</a:t>
            </a:r>
            <a:r>
              <a:rPr lang="en-US" altLang="ko-KR" sz="3200" dirty="0" smtClean="0">
                <a:latin typeface="+mj-ea"/>
              </a:rPr>
              <a:t> </a:t>
            </a:r>
            <a:r>
              <a:rPr lang="ko-KR" altLang="en-US" sz="3200" dirty="0" err="1" smtClean="0">
                <a:latin typeface="+mj-ea"/>
              </a:rPr>
              <a:t>클라우드</a:t>
            </a:r>
            <a:r>
              <a:rPr lang="ko-KR" altLang="en-US" sz="3200" dirty="0" smtClean="0">
                <a:latin typeface="+mj-ea"/>
              </a:rPr>
              <a:t> 컴퓨팅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2000" dirty="0" smtClean="0"/>
              <a:t>메인 프레임이 강력한 물리적인 컴퓨팅 자원을 통해 프로세스를 처리하는데 중점을 둔다면 </a:t>
            </a:r>
            <a:r>
              <a:rPr lang="ko-KR" altLang="en-US" sz="2000" dirty="0" err="1" smtClean="0"/>
              <a:t>클라우드</a:t>
            </a:r>
            <a:r>
              <a:rPr lang="ko-KR" altLang="en-US" sz="2000" dirty="0" smtClean="0"/>
              <a:t> 컴퓨팅은 할당</a:t>
            </a:r>
            <a:r>
              <a:rPr lang="en-US" altLang="ko-KR" sz="2000" dirty="0" smtClean="0"/>
              <a:t>(Allocation)</a:t>
            </a:r>
            <a:r>
              <a:rPr lang="ko-KR" altLang="en-US" sz="2000" dirty="0" smtClean="0"/>
              <a:t>과 모니터링 등으로 분산 및 이기종 환경을 지원하는 것이 핵심이다</a:t>
            </a:r>
            <a:r>
              <a:rPr lang="en-US" altLang="ko-KR" sz="2000" dirty="0" smtClean="0"/>
              <a:t>. </a:t>
            </a:r>
          </a:p>
          <a:p>
            <a:endParaRPr lang="en-US" altLang="ko-KR" sz="2000" dirty="0"/>
          </a:p>
          <a:p>
            <a:r>
              <a:rPr lang="ko-KR" altLang="en-US" sz="2000" dirty="0" err="1" smtClean="0"/>
              <a:t>클라우드</a:t>
            </a:r>
            <a:r>
              <a:rPr lang="ko-KR" altLang="en-US" sz="2000" dirty="0" smtClean="0"/>
              <a:t> 컴퓨팅은 가상화</a:t>
            </a:r>
            <a:r>
              <a:rPr lang="en-US" altLang="ko-KR" sz="2000" dirty="0" smtClean="0"/>
              <a:t>(Virtualization)</a:t>
            </a:r>
            <a:r>
              <a:rPr lang="ko-KR" altLang="en-US" sz="2000" dirty="0" smtClean="0"/>
              <a:t>의 범주에서 이해하는 시각이 많다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26626" name="Picture 2" descr="http://postfiles2.naver.net/20101103_177/kansapa_1288767900753D8hAP_GIF/mainframe.gif?type=w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293096"/>
            <a:ext cx="2160240" cy="1587777"/>
          </a:xfrm>
          <a:prstGeom prst="rect">
            <a:avLst/>
          </a:prstGeom>
          <a:noFill/>
        </p:spPr>
      </p:pic>
      <p:pic>
        <p:nvPicPr>
          <p:cNvPr id="26628" name="Picture 4" descr="http://images.sciencedaily.com/2009/05/090508190421-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4293096"/>
            <a:ext cx="2042592" cy="15319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latin typeface="+mj-ea"/>
              </a:rPr>
              <a:t>그리드</a:t>
            </a:r>
            <a:r>
              <a:rPr lang="ko-KR" altLang="en-US" sz="3200" dirty="0" smtClean="0">
                <a:latin typeface="+mj-ea"/>
              </a:rPr>
              <a:t> </a:t>
            </a:r>
            <a:r>
              <a:rPr lang="en-US" altLang="ko-KR" sz="3200" dirty="0" err="1" smtClean="0">
                <a:latin typeface="+mj-ea"/>
              </a:rPr>
              <a:t>vs</a:t>
            </a:r>
            <a:r>
              <a:rPr lang="en-US" altLang="ko-KR" sz="3200" dirty="0" smtClean="0">
                <a:latin typeface="+mj-ea"/>
              </a:rPr>
              <a:t> </a:t>
            </a:r>
            <a:r>
              <a:rPr lang="ko-KR" altLang="en-US" sz="3200" dirty="0" err="1" smtClean="0">
                <a:latin typeface="+mj-ea"/>
              </a:rPr>
              <a:t>클라우드</a:t>
            </a:r>
            <a:r>
              <a:rPr lang="ko-KR" altLang="en-US" sz="3200" dirty="0" smtClean="0">
                <a:latin typeface="+mj-ea"/>
              </a:rPr>
              <a:t> 컴퓨팅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2000" dirty="0" err="1" smtClean="0"/>
              <a:t>그리드</a:t>
            </a:r>
            <a:r>
              <a:rPr lang="ko-KR" altLang="en-US" sz="2000" dirty="0" smtClean="0"/>
              <a:t> 컴퓨팅은 병렬처리가 가능한 하나의 거대 규모 </a:t>
            </a:r>
            <a:r>
              <a:rPr lang="ko-KR" altLang="en-US" sz="2000" dirty="0" err="1" smtClean="0"/>
              <a:t>테스크를</a:t>
            </a:r>
            <a:r>
              <a:rPr lang="ko-KR" altLang="en-US" sz="2000" dirty="0" smtClean="0"/>
              <a:t> 훨씬 작은 </a:t>
            </a:r>
            <a:r>
              <a:rPr lang="ko-KR" altLang="en-US" sz="2000" dirty="0" err="1" smtClean="0"/>
              <a:t>테스크로</a:t>
            </a:r>
            <a:r>
              <a:rPr lang="ko-KR" altLang="en-US" sz="2000" dirty="0" smtClean="0"/>
              <a:t> 분할해 다수의 개별 서버를 통해 병렬 처리하는 기술이며 분산된 자원에 대한 제어가 느슨한 반면에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err="1" smtClean="0"/>
              <a:t>클라우드</a:t>
            </a:r>
            <a:r>
              <a:rPr lang="ko-KR" altLang="en-US" sz="2000" dirty="0" smtClean="0"/>
              <a:t> 컴퓨팅은 어플리케이션의 병렬처리 특성과 무관하게 가상화된 컴퓨팅 자원을 제공하는 기술이며 분산된 자원에 대한 제어가 중앙 집중 관리 된다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39938" name="Picture 2" descr="http://www.ocoudert.com/blog/wp-content/uploads/2011/11/facebook-prinevilleopencompu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717032"/>
            <a:ext cx="3746773" cy="25763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ASP</a:t>
            </a:r>
            <a:r>
              <a:rPr lang="ko-KR" altLang="en-US" sz="3200" dirty="0" smtClean="0">
                <a:latin typeface="+mj-ea"/>
              </a:rPr>
              <a:t> </a:t>
            </a:r>
            <a:r>
              <a:rPr lang="en-US" altLang="ko-KR" sz="3200" dirty="0" err="1" smtClean="0">
                <a:latin typeface="+mj-ea"/>
              </a:rPr>
              <a:t>vs</a:t>
            </a:r>
            <a:r>
              <a:rPr lang="en-US" altLang="ko-KR" sz="3200" dirty="0" smtClean="0">
                <a:latin typeface="+mj-ea"/>
              </a:rPr>
              <a:t> </a:t>
            </a:r>
            <a:r>
              <a:rPr lang="en-US" altLang="ko-KR" sz="3200" dirty="0" err="1" smtClean="0">
                <a:latin typeface="+mj-ea"/>
              </a:rPr>
              <a:t>SaaS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Application Service Provider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Software as a Service</a:t>
            </a:r>
            <a:r>
              <a:rPr lang="ko-KR" altLang="en-US" sz="2000" dirty="0" smtClean="0"/>
              <a:t>는 모두 소프트웨어를 설치해서 사용하지 않고 서비스 제공자가 제공하는 서비스를 사용한다는 측면에서는 유사하다</a:t>
            </a:r>
            <a:r>
              <a:rPr lang="en-US" altLang="ko-KR" sz="2000" dirty="0" smtClean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 err="1" smtClean="0"/>
              <a:t>SaaS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ASP</a:t>
            </a:r>
            <a:r>
              <a:rPr lang="ko-KR" altLang="en-US" sz="2000" dirty="0" smtClean="0"/>
              <a:t>의 진화된 형태로 볼 수 있으며 멀티테넌시 개념을 이용하여 기존 </a:t>
            </a:r>
            <a:r>
              <a:rPr lang="en-US" altLang="ko-KR" sz="2000" dirty="0" smtClean="0"/>
              <a:t>ASP </a:t>
            </a:r>
            <a:r>
              <a:rPr lang="ko-KR" altLang="en-US" sz="2000" dirty="0" smtClean="0"/>
              <a:t>서비스에 비해 다양한 </a:t>
            </a:r>
            <a:r>
              <a:rPr lang="ko-KR" altLang="en-US" sz="2000" dirty="0" err="1" smtClean="0"/>
              <a:t>커스터마이징이</a:t>
            </a:r>
            <a:r>
              <a:rPr lang="ko-KR" altLang="en-US" sz="2000" dirty="0" smtClean="0"/>
              <a:t> 가능하며 서비스 운영에 필요한 리소스를 </a:t>
            </a:r>
            <a:r>
              <a:rPr lang="ko-KR" altLang="en-US" sz="2000" dirty="0" err="1" smtClean="0"/>
              <a:t>클라우드</a:t>
            </a:r>
            <a:r>
              <a:rPr lang="ko-KR" altLang="en-US" sz="2000" dirty="0" smtClean="0"/>
              <a:t> 컴퓨팅 기술을 이용하여 최대한 효율적으로 운영함으로써 더 많은 사용자에게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더 저렴한 비용으로 서비스 할 수 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24578" name="Picture 2" descr="http://www.sqler.com/files/attach/images/368180/506/471/5ec7f2f90b0bf20d1714b284f0b71ec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4365104"/>
            <a:ext cx="3394348" cy="18976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cfile1.uf.tistory.com/image/207604504D806C1C20C1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4365104"/>
            <a:ext cx="4481736" cy="1944216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서버 </a:t>
            </a:r>
            <a:r>
              <a:rPr lang="ko-KR" altLang="en-US" sz="3200" dirty="0" err="1" smtClean="0">
                <a:latin typeface="+mj-ea"/>
              </a:rPr>
              <a:t>호스팅</a:t>
            </a:r>
            <a:r>
              <a:rPr lang="ko-KR" altLang="en-US" sz="3200" dirty="0" smtClean="0">
                <a:latin typeface="+mj-ea"/>
              </a:rPr>
              <a:t> </a:t>
            </a:r>
            <a:r>
              <a:rPr lang="en-US" altLang="ko-KR" sz="3200" dirty="0" err="1" smtClean="0">
                <a:latin typeface="+mj-ea"/>
              </a:rPr>
              <a:t>vs</a:t>
            </a:r>
            <a:r>
              <a:rPr lang="en-US" altLang="ko-KR" sz="3200" dirty="0" smtClean="0">
                <a:latin typeface="+mj-ea"/>
              </a:rPr>
              <a:t> </a:t>
            </a:r>
            <a:r>
              <a:rPr lang="en-US" altLang="ko-KR" sz="3200" dirty="0" err="1" smtClean="0">
                <a:latin typeface="+mj-ea"/>
              </a:rPr>
              <a:t>SaaS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800" dirty="0" smtClean="0"/>
              <a:t>컴퓨팅 자원을 소유하지 않고 임대 방식으로 이용하는 방식은 비슷하지만 자원을 다음과 같은 측면에서 차이점이 있다</a:t>
            </a:r>
            <a:r>
              <a:rPr lang="en-US" altLang="ko-KR" sz="1800" dirty="0" smtClean="0"/>
              <a:t>. </a:t>
            </a:r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err="1" smtClean="0"/>
              <a:t>과금</a:t>
            </a:r>
            <a:r>
              <a:rPr lang="ko-KR" altLang="en-US" sz="1400" dirty="0" smtClean="0"/>
              <a:t> 정책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호스팅은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월단위로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과금되지만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시간단위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자원 제공 시간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호시팅은</a:t>
            </a:r>
            <a:r>
              <a:rPr lang="ko-KR" altLang="en-US" sz="1400" dirty="0" smtClean="0"/>
              <a:t> 수일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수주 이상 소요되지만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신청 즉시 사용 가능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smtClean="0"/>
              <a:t>자원 한계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호스팅은</a:t>
            </a:r>
            <a:r>
              <a:rPr lang="ko-KR" altLang="en-US" sz="1400" dirty="0" smtClean="0"/>
              <a:t> 서비스 제공 사업자가 확보한 수준에서 제공 가능하지만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가상화를 통해 개념적으로 무한으로 자원 서비스 가능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smtClean="0"/>
              <a:t>자원의 관리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호스팅은</a:t>
            </a:r>
            <a:r>
              <a:rPr lang="ko-KR" altLang="en-US" sz="1400" dirty="0" smtClean="0"/>
              <a:t> 자원을 사용하는 사용자가 자원을 관리해야 하지만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자동화된 관리와 도구를 제공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latin typeface="+mj-ea"/>
              </a:rPr>
              <a:t>클라우드</a:t>
            </a:r>
            <a:r>
              <a:rPr lang="ko-KR" altLang="en-US" sz="3200" dirty="0" smtClean="0">
                <a:latin typeface="+mj-ea"/>
              </a:rPr>
              <a:t> 컴퓨팅 시초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400" dirty="0" smtClean="0"/>
              <a:t>2007</a:t>
            </a:r>
            <a:r>
              <a:rPr lang="ko-KR" altLang="en-US" sz="2400" dirty="0" smtClean="0"/>
              <a:t>년 가을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구글과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IBM</a:t>
            </a:r>
            <a:r>
              <a:rPr lang="ko-KR" altLang="en-US" sz="2400" dirty="0" smtClean="0"/>
              <a:t>이 워싱턴 대학교 등 미국 주요 대학과 함께 교육과정 개설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err="1" smtClean="0"/>
              <a:t>구글과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IBM </a:t>
            </a:r>
            <a:r>
              <a:rPr lang="ko-KR" altLang="en-US" sz="2400" dirty="0" smtClean="0"/>
              <a:t>데이터센터에서 제공하는 대규모 병렬 컴퓨팅 인프라에 접속해 다양한 실험 및 서비스 개발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IT </a:t>
            </a:r>
            <a:r>
              <a:rPr lang="ko-KR" altLang="en-US" sz="2400" dirty="0" smtClean="0"/>
              <a:t>관련 매체들은 이 산학 협동 프로젝트를 </a:t>
            </a:r>
            <a:r>
              <a:rPr lang="ko-KR" altLang="en-US" sz="2400" dirty="0" err="1" smtClean="0"/>
              <a:t>클라우드</a:t>
            </a:r>
            <a:r>
              <a:rPr lang="ko-KR" altLang="en-US" sz="2400" dirty="0" smtClean="0"/>
              <a:t> 컴퓨팅이라고 부르기 시작</a:t>
            </a:r>
            <a:endParaRPr lang="ko-KR" altLang="en-US" sz="24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5554960" cy="4525963"/>
          </a:xfrm>
        </p:spPr>
        <p:txBody>
          <a:bodyPr vert="horz">
            <a:normAutofit fontScale="55000" lnSpcReduction="20000"/>
          </a:bodyPr>
          <a:lstStyle/>
          <a:p>
            <a:pPr lvl="0">
              <a:defRPr/>
            </a:pPr>
            <a:r>
              <a:rPr lang="ko-KR" altLang="en-US" sz="2900" dirty="0"/>
              <a:t>사용도가 낮은 자원에 대한 자산 구매 불필요</a:t>
            </a:r>
            <a:r>
              <a:rPr lang="en-US" altLang="ko-KR" sz="2900" dirty="0"/>
              <a:t>, </a:t>
            </a:r>
            <a:r>
              <a:rPr lang="ko-KR" altLang="en-US" sz="2900" dirty="0"/>
              <a:t>인프라를 소요할 필요가 없어 비용이 </a:t>
            </a:r>
            <a:r>
              <a:rPr lang="ko-KR" altLang="en-US" sz="2900" dirty="0" smtClean="0"/>
              <a:t>절감</a:t>
            </a:r>
            <a:endParaRPr lang="en-US" altLang="ko-KR" sz="2900" dirty="0" smtClean="0"/>
          </a:p>
          <a:p>
            <a:pPr lvl="0">
              <a:defRPr/>
            </a:pP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사용자는 특정 </a:t>
            </a:r>
            <a:r>
              <a:rPr lang="en-US" altLang="ko-KR" sz="2900" dirty="0"/>
              <a:t>PC, </a:t>
            </a:r>
            <a:r>
              <a:rPr lang="ko-KR" altLang="en-US" sz="2900" dirty="0"/>
              <a:t>위치 등에 상관없이 시스템 또는 데이터에 접근 가능</a:t>
            </a:r>
            <a:endParaRPr lang="en-US" altLang="ko-KR" sz="2900" dirty="0"/>
          </a:p>
          <a:p>
            <a:pPr lvl="0">
              <a:defRPr/>
            </a:pP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다수의 사용자가 자원을 나누어 사용하므로 인프라의 집중화로 인한 비용절감 및 최대 용량 증가</a:t>
            </a:r>
            <a:r>
              <a:rPr lang="en-US" altLang="ko-KR" sz="2900" dirty="0"/>
              <a:t>, </a:t>
            </a:r>
            <a:r>
              <a:rPr lang="ko-KR" altLang="en-US" sz="2900" dirty="0"/>
              <a:t>시스템 효율성 </a:t>
            </a:r>
            <a:r>
              <a:rPr lang="ko-KR" altLang="en-US" sz="2900" dirty="0" smtClean="0"/>
              <a:t>향상</a:t>
            </a:r>
            <a:endParaRPr lang="en-US" altLang="ko-KR" sz="2900" dirty="0" smtClean="0"/>
          </a:p>
          <a:p>
            <a:pPr lvl="0">
              <a:defRPr/>
            </a:pP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부족한 시스템 운영 전문 인력을 집중화 할 수 있어 안정적인 서비스 운영</a:t>
            </a:r>
            <a:endParaRPr lang="en-US" altLang="ko-KR" sz="2900" dirty="0"/>
          </a:p>
          <a:p>
            <a:pPr lvl="0">
              <a:defRPr/>
            </a:pP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갑작스런 사용량 증가에 저렴하고 신속하게 대응 가능</a:t>
            </a: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필요한 자원의 선택적 구매와 사용량 기반 대가 지불의 합리적인 가격 모델 </a:t>
            </a:r>
            <a:endParaRPr lang="en-US" altLang="ko-KR" sz="2900" dirty="0"/>
          </a:p>
          <a:p>
            <a:pPr lvl="0">
              <a:defRPr/>
            </a:pPr>
            <a:endParaRPr lang="en-US" altLang="ko-KR" sz="2900" dirty="0" smtClean="0"/>
          </a:p>
          <a:p>
            <a:pPr lvl="0">
              <a:defRPr/>
            </a:pPr>
            <a:r>
              <a:rPr lang="en-US" altLang="ko-KR" sz="2900" dirty="0" err="1" smtClean="0"/>
              <a:t>StartUp</a:t>
            </a:r>
            <a:r>
              <a:rPr lang="en-US" altLang="ko-KR" sz="2900" dirty="0" smtClean="0"/>
              <a:t> </a:t>
            </a:r>
            <a:r>
              <a:rPr lang="ko-KR" altLang="en-US" sz="2900" dirty="0"/>
              <a:t>기업에 적합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endParaRPr lang="en-US" altLang="ko-KR" sz="3600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latin typeface="+mj-ea"/>
              </a:rPr>
              <a:t>도입시</a:t>
            </a:r>
            <a:r>
              <a:rPr lang="ko-KR" altLang="en-US" sz="3200" dirty="0" smtClean="0">
                <a:latin typeface="+mj-ea"/>
              </a:rPr>
              <a:t> 기대 효과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2060848"/>
            <a:ext cx="2232248" cy="302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3197" y="3949973"/>
            <a:ext cx="2348716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0" y="2780928"/>
            <a:ext cx="1022932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pPr lvl="0"/>
            <a:r>
              <a:rPr lang="ko-KR" altLang="en-US" sz="2000" dirty="0"/>
              <a:t>서비스 안정성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모든 정보가 중앙에 집중되어 있는 </a:t>
            </a:r>
            <a:r>
              <a:rPr lang="ko-KR" altLang="en-US" sz="1600" dirty="0" err="1"/>
              <a:t>클라우드</a:t>
            </a:r>
            <a:r>
              <a:rPr lang="ko-KR" altLang="en-US" sz="1600" dirty="0"/>
              <a:t> 컴퓨팅에서 서비스 안정성은 매우 중요한 요소이다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아마존의 </a:t>
            </a:r>
            <a:r>
              <a:rPr lang="en-US" altLang="ko-KR" sz="1600" dirty="0"/>
              <a:t>S3 </a:t>
            </a:r>
            <a:r>
              <a:rPr lang="ko-KR" altLang="en-US" sz="1600" dirty="0"/>
              <a:t>서비스가 </a:t>
            </a:r>
            <a:r>
              <a:rPr lang="en-US" altLang="ko-KR" sz="1600" dirty="0"/>
              <a:t>2</a:t>
            </a:r>
            <a:r>
              <a:rPr lang="ko-KR" altLang="en-US" sz="1600" dirty="0"/>
              <a:t>시간 동안 중단되어</a:t>
            </a:r>
            <a:r>
              <a:rPr lang="en-US" altLang="ko-KR" sz="1600" dirty="0"/>
              <a:t>, </a:t>
            </a:r>
            <a:r>
              <a:rPr lang="ko-KR" altLang="en-US" sz="1600" dirty="0"/>
              <a:t>기업과 사용자가 피해를 </a:t>
            </a:r>
            <a:r>
              <a:rPr lang="ko-KR" altLang="en-US" sz="1600" dirty="0" smtClean="0"/>
              <a:t>입음</a:t>
            </a:r>
            <a:endParaRPr lang="en-US" altLang="ko-KR" sz="1600" dirty="0" smtClean="0"/>
          </a:p>
          <a:p>
            <a:pPr lvl="0"/>
            <a:endParaRPr lang="en-US" altLang="ko-KR" sz="1600" dirty="0"/>
          </a:p>
          <a:p>
            <a:r>
              <a:rPr lang="ko-KR" altLang="en-US" sz="2000" dirty="0" smtClean="0"/>
              <a:t>자료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정보 신뢰성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기업과 개인 사용자들은 자신들의 핵심 데이터가 외부에 저장되는 것에 우려를 갖고 있다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클라우드의</a:t>
            </a:r>
            <a:r>
              <a:rPr lang="ko-KR" altLang="en-US" sz="1600" dirty="0" smtClean="0"/>
              <a:t> 특성상 사용자들은 자신의 데이터가 어디에 저장되어 있는지 알 수 없다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표준화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대부분의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사업자들은 자체적인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플랫폼을 이용해 서비스를 제공하고 있다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이러한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플랫폼을 </a:t>
            </a:r>
            <a:r>
              <a:rPr lang="ko-KR" altLang="en-US" sz="1600" dirty="0" err="1" smtClean="0"/>
              <a:t>이요해서</a:t>
            </a:r>
            <a:r>
              <a:rPr lang="ko-KR" altLang="en-US" sz="1600" dirty="0" smtClean="0"/>
              <a:t> 서비스를 개발하고 제공하는 사용자들은 사업자들이 제공하는 개발환경 내에서만 어플리케이션 개발이 가능하고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서로 다은 사업자들 간의 서비스 전환이 어렵기 때문에 하나의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사업자에 종속될 수 있는 문제가 존재한다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해결 과제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latin typeface="+mj-ea"/>
              </a:rPr>
              <a:t>클라우드</a:t>
            </a:r>
            <a:r>
              <a:rPr lang="ko-KR" altLang="en-US" sz="3200" dirty="0" smtClean="0">
                <a:latin typeface="+mj-ea"/>
              </a:rPr>
              <a:t> 컴퓨팅 서비스 사례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67544" y="1628800"/>
          <a:ext cx="8208912" cy="451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496"/>
                <a:gridCol w="2577952"/>
                <a:gridCol w="4176464"/>
              </a:tblGrid>
              <a:tr h="4510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분류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사례</a:t>
                      </a:r>
                      <a:endParaRPr lang="ko-KR" altLang="en-US" dirty="0"/>
                    </a:p>
                  </a:txBody>
                  <a:tcPr/>
                </a:tc>
              </a:tr>
              <a:tr h="45109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SaaS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tint val="20000"/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응용 소프트웨어 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GoogleApps</a:t>
                      </a:r>
                      <a:r>
                        <a:rPr lang="en-US" altLang="ko-KR" sz="1200" dirty="0" smtClean="0"/>
                        <a:t>, Salesforce.com Apps, Apple </a:t>
                      </a:r>
                      <a:r>
                        <a:rPr lang="en-US" altLang="ko-KR" sz="1200" dirty="0" err="1" smtClean="0"/>
                        <a:t>MobileMe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Nokia OVI, IBM </a:t>
                      </a:r>
                      <a:r>
                        <a:rPr lang="en-US" altLang="ko-KR" sz="1200" baseline="0" dirty="0" err="1" smtClean="0"/>
                        <a:t>Bluehouse</a:t>
                      </a:r>
                      <a:endParaRPr lang="ko-KR" altLang="en-US" sz="1200" dirty="0"/>
                    </a:p>
                  </a:txBody>
                  <a:tcPr/>
                </a:tc>
              </a:tr>
              <a:tr h="4510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웹 기반 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HP </a:t>
                      </a:r>
                      <a:r>
                        <a:rPr lang="en-US" altLang="ko-KR" sz="1200" dirty="0" err="1" smtClean="0"/>
                        <a:t>Snapfish</a:t>
                      </a:r>
                      <a:r>
                        <a:rPr lang="en-US" altLang="ko-KR" sz="1200" dirty="0" smtClean="0"/>
                        <a:t>, MS Office Live, HP </a:t>
                      </a:r>
                      <a:r>
                        <a:rPr lang="en-US" altLang="ko-KR" sz="1200" dirty="0" err="1" smtClean="0"/>
                        <a:t>Magcloud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Google Docs, </a:t>
                      </a:r>
                      <a:r>
                        <a:rPr lang="en-US" altLang="ko-KR" sz="1200" dirty="0" err="1" smtClean="0"/>
                        <a:t>Github</a:t>
                      </a:r>
                      <a:endParaRPr lang="ko-KR" altLang="en-US" sz="1200" dirty="0"/>
                    </a:p>
                  </a:txBody>
                  <a:tcPr/>
                </a:tc>
              </a:tr>
              <a:tr h="4510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응용 소프트웨어 컴포넌트 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Amazon FPS</a:t>
                      </a:r>
                      <a:r>
                        <a:rPr lang="en-US" altLang="ko-KR" sz="1200" baseline="0" dirty="0" smtClean="0"/>
                        <a:t> API, Google MAP API, Google Calendar API, Yahoo MAP API</a:t>
                      </a:r>
                      <a:endParaRPr lang="ko-KR" altLang="en-US" sz="1200" dirty="0"/>
                    </a:p>
                  </a:txBody>
                  <a:tcPr/>
                </a:tc>
              </a:tr>
              <a:tr h="451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PaaS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5">
                        <a:lumMod val="75000"/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엔터프라이즈 플랫폼 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/>
                        <a:t>GigiSpace</a:t>
                      </a:r>
                      <a:r>
                        <a:rPr lang="en-US" altLang="ko-KR" sz="1200" dirty="0" smtClean="0"/>
                        <a:t>, Oracle </a:t>
                      </a:r>
                      <a:r>
                        <a:rPr lang="en-US" altLang="ko-KR" sz="1200" dirty="0" err="1" smtClean="0"/>
                        <a:t>SaaS</a:t>
                      </a:r>
                      <a:r>
                        <a:rPr lang="en-US" altLang="ko-KR" sz="1200" baseline="0" dirty="0" smtClean="0"/>
                        <a:t> Platform</a:t>
                      </a:r>
                      <a:endParaRPr lang="ko-KR" altLang="en-US" sz="1200" dirty="0"/>
                    </a:p>
                  </a:txBody>
                  <a:tcPr/>
                </a:tc>
              </a:tr>
              <a:tr h="4510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호스티드</a:t>
                      </a:r>
                      <a:r>
                        <a:rPr lang="ko-KR" altLang="en-US" sz="1200" dirty="0" smtClean="0"/>
                        <a:t> 플랫폼 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Google </a:t>
                      </a:r>
                      <a:r>
                        <a:rPr lang="en-US" altLang="ko-KR" sz="1200" dirty="0" err="1" smtClean="0"/>
                        <a:t>AppEngine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Saflesforce</a:t>
                      </a:r>
                      <a:r>
                        <a:rPr lang="en-US" altLang="ko-KR" sz="1200" baseline="0" dirty="0" smtClean="0"/>
                        <a:t> Force.com</a:t>
                      </a:r>
                    </a:p>
                    <a:p>
                      <a:pPr latinLnBrk="1"/>
                      <a:r>
                        <a:rPr lang="en-US" altLang="ko-KR" sz="1200" baseline="0" dirty="0" smtClean="0"/>
                        <a:t>MS Azure, Sun Caroline, </a:t>
                      </a:r>
                      <a:r>
                        <a:rPr lang="en-US" altLang="ko-KR" sz="1200" baseline="0" dirty="0" err="1" smtClean="0"/>
                        <a:t>Cloudera</a:t>
                      </a:r>
                      <a:endParaRPr lang="ko-KR" altLang="en-US" sz="1200" dirty="0"/>
                    </a:p>
                  </a:txBody>
                  <a:tcPr/>
                </a:tc>
              </a:tr>
              <a:tr h="45109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IaaS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tint val="20000"/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데이터베이스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서비스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Amazon </a:t>
                      </a:r>
                      <a:r>
                        <a:rPr lang="en-US" altLang="ko-KR" sz="1200" dirty="0" err="1" smtClean="0"/>
                        <a:t>DynamoDB</a:t>
                      </a:r>
                      <a:r>
                        <a:rPr lang="en-US" altLang="ko-KR" sz="1200" dirty="0" smtClean="0"/>
                        <a:t>, Google Base</a:t>
                      </a:r>
                      <a:endParaRPr lang="ko-KR" altLang="en-US" sz="1200" dirty="0"/>
                    </a:p>
                  </a:txBody>
                  <a:tcPr/>
                </a:tc>
              </a:tr>
              <a:tr h="4427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미들웨어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서비스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Amazon Simple</a:t>
                      </a:r>
                      <a:r>
                        <a:rPr lang="en-US" altLang="ko-KR" sz="1200" baseline="0" dirty="0" smtClean="0"/>
                        <a:t> Queue Service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스토리지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서비스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Amazon S3(Simple Storage Service), Apple,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ndriver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컴퓨팅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서비스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Amazon</a:t>
                      </a:r>
                      <a:r>
                        <a:rPr lang="en-US" altLang="ko-KR" sz="1200" baseline="0" dirty="0" smtClean="0"/>
                        <a:t> EC2(Elastic Compute Cloud)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Amazon Web Service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en-US" altLang="ko-KR" sz="1400" dirty="0" smtClean="0"/>
              <a:t>Elastic Cloud Computing </a:t>
            </a:r>
            <a:r>
              <a:rPr lang="ko-KR" altLang="en-US" sz="1400" dirty="0" smtClean="0"/>
              <a:t>서비스는 </a:t>
            </a:r>
            <a:r>
              <a:rPr lang="en-US" altLang="ko-KR" sz="1400" dirty="0" smtClean="0"/>
              <a:t>AWS </a:t>
            </a:r>
            <a:r>
              <a:rPr lang="ko-KR" altLang="en-US" sz="1400" dirty="0" smtClean="0"/>
              <a:t>서비스는 핵심 서비스로 가상 </a:t>
            </a:r>
            <a:r>
              <a:rPr lang="ko-KR" altLang="en-US" sz="1400" dirty="0" err="1" smtClean="0"/>
              <a:t>머신을</a:t>
            </a:r>
            <a:r>
              <a:rPr lang="ko-KR" altLang="en-US" sz="1400" dirty="0" smtClean="0"/>
              <a:t> 제공해주는 서비스이다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ko-KR" altLang="en-US" sz="1400" dirty="0" smtClean="0"/>
              <a:t>제공 </a:t>
            </a:r>
            <a:r>
              <a:rPr lang="ko-KR" altLang="en-US" sz="1400" dirty="0" err="1" smtClean="0"/>
              <a:t>인스턴스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Small : 1.7GB Memory, 1CPU, 160GB Storage</a:t>
            </a:r>
            <a:br>
              <a:rPr lang="en-US" altLang="ko-KR" sz="1400" dirty="0" smtClean="0"/>
            </a:br>
            <a:r>
              <a:rPr lang="en-US" altLang="ko-KR" sz="1400" dirty="0" smtClean="0"/>
              <a:t>Large : 7.5GB Memory, 4CPU, 850GB Storage</a:t>
            </a:r>
            <a:br>
              <a:rPr lang="en-US" altLang="ko-KR" sz="1400" dirty="0" smtClean="0"/>
            </a:br>
            <a:r>
              <a:rPr lang="en-US" altLang="ko-KR" sz="1400" dirty="0" smtClean="0"/>
              <a:t>Extra : 15GB Memory, 8CPU, 1690GB Storage</a:t>
            </a:r>
            <a:br>
              <a:rPr lang="en-US" altLang="ko-KR" sz="1400" dirty="0" smtClean="0"/>
            </a:br>
            <a:r>
              <a:rPr lang="en-US" altLang="ko-KR" sz="1400" dirty="0" smtClean="0"/>
              <a:t>Micro Instance, High-Memory Instance, High-CPU Instances, Cluster Instance, GPU Instance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Linux, Windows, Solaris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AMI(Amazon Machine Image)</a:t>
            </a:r>
            <a:r>
              <a:rPr lang="ko-KR" altLang="en-US" sz="1400" dirty="0" smtClean="0"/>
              <a:t>이라고 하는 가상머신 이미지를 관리 할 수 있는 기능 제공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기본 제공하는 이미지를 사용하거나 다른 사용자가 만든 공용 이미지 사용 가능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이미지에 대한 저장 공간은 </a:t>
            </a:r>
            <a:r>
              <a:rPr lang="en-US" altLang="ko-KR" sz="1400" dirty="0" smtClean="0"/>
              <a:t>S3 </a:t>
            </a:r>
            <a:r>
              <a:rPr lang="ko-KR" altLang="en-US" sz="1400" dirty="0" smtClean="0"/>
              <a:t>사용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가격 정책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On-Demand -&gt; </a:t>
            </a:r>
            <a:r>
              <a:rPr lang="ko-KR" altLang="en-US" sz="1400" dirty="0" smtClean="0"/>
              <a:t>시간당 </a:t>
            </a:r>
            <a:r>
              <a:rPr lang="ko-KR" altLang="en-US" sz="1400" dirty="0" err="1" smtClean="0"/>
              <a:t>과금</a:t>
            </a:r>
            <a:r>
              <a:rPr lang="en-US" altLang="ko-KR" sz="1400" dirty="0" smtClean="0"/>
              <a:t>, Reserved -&gt; </a:t>
            </a:r>
            <a:r>
              <a:rPr lang="ko-KR" altLang="en-US" sz="1400" dirty="0" smtClean="0"/>
              <a:t>년간 단위 </a:t>
            </a:r>
            <a:r>
              <a:rPr lang="ko-KR" altLang="en-US" sz="1400" dirty="0" err="1" smtClean="0"/>
              <a:t>과금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Small : $61/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, Large:$245/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네트워크 비용 </a:t>
            </a:r>
            <a:r>
              <a:rPr lang="en-US" altLang="ko-KR" sz="1400" dirty="0" smtClean="0"/>
              <a:t>: In 0.1/GB, Out : 0.15/GB(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1G</a:t>
            </a:r>
            <a:r>
              <a:rPr lang="ko-KR" altLang="en-US" sz="1400" dirty="0" smtClean="0"/>
              <a:t>까지 무료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단위별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과금</a:t>
            </a:r>
            <a:r>
              <a:rPr lang="en-US" altLang="ko-KR" sz="1400" dirty="0" smtClean="0"/>
              <a:t>)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AWS EC2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AWS EC2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>
                <a:hlinkClick r:id="rId2"/>
              </a:rPr>
              <a:t>https://console.aws.amazon.com/ec2/home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pic>
        <p:nvPicPr>
          <p:cNvPr id="20482" name="Picture 2" descr="http://holgr.com/blog/wp-content/uploads/2009/06/AWS-Management-Console-1024x7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916832"/>
            <a:ext cx="8064896" cy="45365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snowkiwi.com/wordpress/wp-content/uploads/2012/03/a-m-lb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3573016"/>
            <a:ext cx="3339308" cy="254927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AWS EC2(</a:t>
            </a:r>
            <a:r>
              <a:rPr lang="ko-KR" altLang="en-US" sz="3200" dirty="0" smtClean="0">
                <a:latin typeface="+mj-ea"/>
              </a:rPr>
              <a:t>실습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1800" dirty="0" smtClean="0">
                <a:hlinkClick r:id="rId3"/>
              </a:rPr>
              <a:t>http://www.youtube.com/watch?v=JPFoDnjR8e8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Getting Started With Amazon EC2</a:t>
            </a:r>
            <a:br>
              <a:rPr lang="en-US" altLang="ko-KR" sz="1800" dirty="0" smtClean="0"/>
            </a:br>
            <a:r>
              <a:rPr lang="en-US" altLang="ko-KR" sz="1800" dirty="0" smtClean="0">
                <a:hlinkClick r:id="rId4"/>
              </a:rPr>
              <a:t>http://www.youtube.com/watch?v=tJ122hr01ZU</a:t>
            </a:r>
            <a:r>
              <a:rPr lang="en-US" altLang="ko-KR" sz="1800" dirty="0" smtClean="0"/>
              <a:t> : </a:t>
            </a:r>
            <a:br>
              <a:rPr lang="en-US" altLang="ko-KR" sz="1800" dirty="0" smtClean="0"/>
            </a:br>
            <a:r>
              <a:rPr lang="en-US" altLang="ko-KR" sz="1800" dirty="0" smtClean="0"/>
              <a:t>Create a Windows 2008 Server on Amazon EC2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Register User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Make EC2 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Make Images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Elastic </a:t>
            </a:r>
            <a:r>
              <a:rPr lang="en-US" altLang="ko-KR" sz="1800" dirty="0" err="1" smtClean="0"/>
              <a:t>Ips</a:t>
            </a:r>
            <a:r>
              <a:rPr lang="en-US" altLang="ko-KR" sz="1800" dirty="0" smtClean="0"/>
              <a:t>, Load Balancers, Security Groups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AWS S3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ko-KR" altLang="en-US" sz="1400" dirty="0" err="1" smtClean="0"/>
              <a:t>고가용성의</a:t>
            </a:r>
            <a:r>
              <a:rPr lang="ko-KR" altLang="en-US" sz="1400" dirty="0" smtClean="0"/>
              <a:t> 대규모의 </a:t>
            </a:r>
            <a:r>
              <a:rPr lang="ko-KR" altLang="en-US" sz="1400" dirty="0" err="1" smtClean="0"/>
              <a:t>스토리지를</a:t>
            </a:r>
            <a:r>
              <a:rPr lang="ko-KR" altLang="en-US" sz="1400" dirty="0" smtClean="0"/>
              <a:t> 제공해주는 서비스로 개인용 스토리지 서비스보다는 주로 어플리케이션의 첨부파일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웹의 정적 이미지 파일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파일 등을 저장하는 용도로 사용한다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EC2 </a:t>
            </a:r>
            <a:r>
              <a:rPr lang="ko-KR" altLang="en-US" sz="1400" dirty="0" smtClean="0"/>
              <a:t>서비스에서 사용하는 이미지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사용자 데이터 등의 백업용으로도 많이 사용된다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1byte-5GB </a:t>
            </a:r>
            <a:r>
              <a:rPr lang="ko-KR" altLang="en-US" sz="1400" dirty="0" smtClean="0"/>
              <a:t>크기의 파일을 개수의 제한 없이 저장 가능하다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저장된 파일에 대한 연산은 일반적인 파일 연산을 사용하는 것이 아니라 </a:t>
            </a:r>
            <a:r>
              <a:rPr lang="en-US" altLang="ko-KR" sz="1400" dirty="0" smtClean="0"/>
              <a:t>S3</a:t>
            </a:r>
            <a:r>
              <a:rPr lang="ko-KR" altLang="en-US" sz="1400" dirty="0" smtClean="0"/>
              <a:t>에서 제공하는 </a:t>
            </a:r>
            <a:r>
              <a:rPr lang="en-US" altLang="ko-KR" sz="1400" dirty="0" smtClean="0"/>
              <a:t>API</a:t>
            </a:r>
            <a:r>
              <a:rPr lang="ko-KR" altLang="en-US" sz="1400" dirty="0" smtClean="0"/>
              <a:t>를 이용하며 사용 가능한 연산은 </a:t>
            </a:r>
            <a:r>
              <a:rPr lang="en-US" altLang="ko-KR" sz="1400" dirty="0" smtClean="0"/>
              <a:t>write, read, list </a:t>
            </a:r>
            <a:r>
              <a:rPr lang="ko-KR" altLang="en-US" sz="1400" dirty="0" smtClean="0"/>
              <a:t>등이 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고 가용성을 지원하기 위해 파일은 복제되어 저장된다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가격 정책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스토리지 공간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</a:t>
            </a:r>
            <a:r>
              <a:rPr lang="ko-KR" altLang="en-US" sz="1400" dirty="0" err="1" smtClean="0"/>
              <a:t>전송량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명령 수행 횟수가 </a:t>
            </a:r>
            <a:r>
              <a:rPr lang="ko-KR" altLang="en-US" sz="1400" dirty="0" err="1" smtClean="0"/>
              <a:t>과금</a:t>
            </a:r>
            <a:r>
              <a:rPr lang="ko-KR" altLang="en-US" sz="1400" dirty="0" smtClean="0"/>
              <a:t> 항목이다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ko-KR" altLang="en-US" sz="1400" dirty="0" smtClean="0"/>
              <a:t>스토리지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$0.14/GB, </a:t>
            </a:r>
            <a:r>
              <a:rPr lang="ko-KR" altLang="en-US" sz="1400" dirty="0" err="1" smtClean="0"/>
              <a:t>전송량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0.1/GB,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</a:t>
            </a:r>
            <a:r>
              <a:rPr lang="ko-KR" altLang="en-US" sz="1400" dirty="0" smtClean="0"/>
              <a:t>명령 </a:t>
            </a:r>
            <a:r>
              <a:rPr lang="ko-KR" altLang="en-US" sz="1400" dirty="0" smtClean="0"/>
              <a:t>수행횟수 </a:t>
            </a:r>
            <a:r>
              <a:rPr lang="en-US" altLang="ko-KR" sz="1400" dirty="0" smtClean="0"/>
              <a:t>: 0.1/10000 request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사용 용도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err="1" smtClean="0"/>
              <a:t>컨텐츠</a:t>
            </a:r>
            <a:r>
              <a:rPr lang="ko-KR" altLang="en-US" sz="1400" dirty="0" smtClean="0"/>
              <a:t> 저장소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분석용 데이터 저장소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백업</a:t>
            </a:r>
            <a:r>
              <a:rPr lang="en-US" altLang="ko-KR" sz="1400" dirty="0" smtClean="0"/>
              <a:t>/</a:t>
            </a:r>
            <a:r>
              <a:rPr lang="ko-KR" altLang="en-US" sz="1400" dirty="0" err="1" smtClean="0"/>
              <a:t>아카이빙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장애복구 </a:t>
            </a:r>
            <a:r>
              <a:rPr lang="ko-KR" altLang="en-US" sz="1400" dirty="0" smtClean="0"/>
              <a:t>용도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AWS S3(</a:t>
            </a:r>
            <a:r>
              <a:rPr lang="ko-KR" altLang="en-US" sz="3200" dirty="0" smtClean="0">
                <a:latin typeface="+mj-ea"/>
              </a:rPr>
              <a:t>실습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1800" dirty="0" smtClean="0">
                <a:hlinkClick r:id="rId2"/>
              </a:rPr>
              <a:t>http://www.youtube.com/watch?v=1qrjFb0ZTm8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Getting Started with Amazon S3</a:t>
            </a:r>
          </a:p>
          <a:p>
            <a:r>
              <a:rPr lang="en-US" altLang="ko-KR" sz="1800" dirty="0" smtClean="0">
                <a:hlinkClick r:id="rId3"/>
              </a:rPr>
              <a:t>http://www.youtube.com/watch?v=ZPBvB16MR5M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Introduction to Amazon S3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Create Bucket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smtClean="0"/>
              <a:t>Upload File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Set Property(Permissions)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View File / Move File / Delete File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5" name="Picture 2" descr="http://blogs.alfresco.com/wp/webcasts/files/2009/11/amazon-s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3717032"/>
            <a:ext cx="2889309" cy="21747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AWS </a:t>
            </a:r>
            <a:r>
              <a:rPr lang="en-US" altLang="ko-KR" sz="3200" dirty="0" err="1" smtClean="0">
                <a:latin typeface="+mj-ea"/>
              </a:rPr>
              <a:t>DynamoDB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600" dirty="0" smtClean="0"/>
              <a:t>이전의 </a:t>
            </a:r>
            <a:r>
              <a:rPr lang="en-US" altLang="ko-KR" sz="1600" dirty="0" err="1" smtClean="0"/>
              <a:t>SimpleDB</a:t>
            </a:r>
            <a:r>
              <a:rPr lang="ko-KR" altLang="en-US" sz="1600" dirty="0" smtClean="0"/>
              <a:t>를 대체함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</a:t>
            </a:r>
            <a:r>
              <a:rPr lang="en-US" altLang="ko-KR" sz="1600" dirty="0" smtClean="0">
                <a:hlinkClick r:id="rId2"/>
              </a:rPr>
              <a:t>http://youtu.be/oz-7wJJ9HZ0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대규모의 데이터를 위해 설계한 빠르고 </a:t>
            </a:r>
            <a:r>
              <a:rPr lang="ko-KR" altLang="en-US" sz="1600" dirty="0" err="1" smtClean="0"/>
              <a:t>확장성</a:t>
            </a:r>
            <a:r>
              <a:rPr lang="ko-KR" altLang="en-US" sz="1600" dirty="0" smtClean="0"/>
              <a:t> 좋은</a:t>
            </a:r>
            <a:r>
              <a:rPr lang="en-US" altLang="ko-KR" sz="1600" dirty="0" smtClean="0"/>
              <a:t>(scalable) </a:t>
            </a:r>
            <a:r>
              <a:rPr lang="en-US" altLang="ko-KR" sz="1600" dirty="0" err="1" smtClean="0"/>
              <a:t>NoSQL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DBService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ko-KR" altLang="en-US" sz="1600" dirty="0" smtClean="0"/>
              <a:t>원하는 요청처리속도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reqs</a:t>
            </a:r>
            <a:r>
              <a:rPr lang="en-US" altLang="ko-KR" sz="1600" dirty="0" smtClean="0"/>
              <a:t>/sec)</a:t>
            </a:r>
            <a:r>
              <a:rPr lang="ko-KR" altLang="en-US" sz="1600" dirty="0" smtClean="0"/>
              <a:t>를 설정하고 조정해서 사용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SimpleDB</a:t>
            </a:r>
            <a:r>
              <a:rPr lang="ko-KR" altLang="en-US" sz="1600" dirty="0" smtClean="0"/>
              <a:t>의 한계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Domain scaling Limitation</a:t>
            </a:r>
            <a:br>
              <a:rPr lang="en-US" altLang="ko-KR" sz="1600" dirty="0" smtClean="0"/>
            </a:br>
            <a:r>
              <a:rPr lang="en-US" altLang="ko-KR" sz="1600" dirty="0" smtClean="0"/>
              <a:t>- Predictability of Performance</a:t>
            </a:r>
            <a:br>
              <a:rPr lang="en-US" altLang="ko-KR" sz="1600" dirty="0" smtClean="0"/>
            </a:br>
            <a:r>
              <a:rPr lang="en-US" altLang="ko-KR" sz="1600" dirty="0" smtClean="0"/>
              <a:t>- Pricing complexity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SSD</a:t>
            </a:r>
            <a:r>
              <a:rPr lang="ko-KR" altLang="en-US" sz="1600" dirty="0" smtClean="0"/>
              <a:t>를 써서 빠른 속도를 제공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latin typeface="+mj-ea"/>
              </a:rPr>
              <a:t>클라우드</a:t>
            </a:r>
            <a:r>
              <a:rPr lang="ko-KR" altLang="en-US" sz="3200" dirty="0" smtClean="0">
                <a:latin typeface="+mj-ea"/>
              </a:rPr>
              <a:t> 컴퓨팅 정의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ln>
            <a:noFill/>
          </a:ln>
        </p:spPr>
        <p:txBody>
          <a:bodyPr vert="horz">
            <a:normAutofit/>
          </a:bodyPr>
          <a:lstStyle/>
          <a:p>
            <a:r>
              <a:rPr lang="ko-KR" altLang="en-US" sz="2000" dirty="0" smtClean="0"/>
              <a:t>수많은 </a:t>
            </a:r>
            <a:r>
              <a:rPr lang="en-US" altLang="ko-KR" sz="2000" dirty="0" smtClean="0"/>
              <a:t>PC </a:t>
            </a:r>
            <a:r>
              <a:rPr lang="ko-KR" altLang="en-US" sz="2000" dirty="0" smtClean="0"/>
              <a:t>또는 서버들이 하나의 커다란 구름모양의 집합을 이루는 것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인터넷기술을 활용하여 다수의 고객들에게 높은 수준의 </a:t>
            </a:r>
            <a:r>
              <a:rPr lang="ko-KR" altLang="en-US" sz="2000" dirty="0" err="1" smtClean="0"/>
              <a:t>확장성을</a:t>
            </a:r>
            <a:r>
              <a:rPr lang="ko-KR" altLang="en-US" sz="2000" dirty="0" smtClean="0"/>
              <a:t> 가진 </a:t>
            </a:r>
            <a:r>
              <a:rPr lang="en-US" altLang="ko-KR" sz="2000" dirty="0" smtClean="0"/>
              <a:t>IT </a:t>
            </a:r>
            <a:r>
              <a:rPr lang="ko-KR" altLang="en-US" sz="2000" dirty="0" smtClean="0"/>
              <a:t>자원들을 서비스로 제공하는 컴퓨팅 환경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즉 </a:t>
            </a:r>
            <a:r>
              <a:rPr lang="ko-KR" altLang="en-US" sz="2000" dirty="0" err="1" smtClean="0"/>
              <a:t>클라우드</a:t>
            </a:r>
            <a:r>
              <a:rPr lang="ko-KR" altLang="en-US" sz="2000" dirty="0" smtClean="0"/>
              <a:t> 컴퓨팅 환경에서 사용자들은 인터넷이 연결된 단말을 통해 대용량의 컴퓨터 집합에 접속하여 어플리케이션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스토리지</a:t>
            </a:r>
            <a:r>
              <a:rPr lang="en-US" altLang="ko-KR" sz="2000" dirty="0" smtClean="0"/>
              <a:t>, OS, </a:t>
            </a:r>
            <a:r>
              <a:rPr lang="ko-KR" altLang="en-US" sz="2000" dirty="0" smtClean="0"/>
              <a:t>보안 등 필요한 </a:t>
            </a:r>
            <a:r>
              <a:rPr lang="en-US" altLang="ko-KR" sz="2000" dirty="0" smtClean="0"/>
              <a:t>IT </a:t>
            </a:r>
            <a:r>
              <a:rPr lang="ko-KR" altLang="en-US" sz="2000" dirty="0" smtClean="0"/>
              <a:t>자원을 원하는 시점에 필요로 하는 만큼 골라서 사용하게 되며 사용량에 기반하여 대가를 지불</a:t>
            </a:r>
            <a:endParaRPr lang="ko-KR" altLang="en-US" sz="20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AWS Eclipse </a:t>
            </a:r>
            <a:r>
              <a:rPr lang="en-US" altLang="ko-KR" sz="3200" dirty="0" err="1" smtClean="0">
                <a:latin typeface="+mj-ea"/>
              </a:rPr>
              <a:t>PlugIn</a:t>
            </a:r>
            <a:r>
              <a:rPr lang="en-US" altLang="ko-KR" sz="3200" dirty="0" smtClean="0">
                <a:latin typeface="+mj-ea"/>
              </a:rPr>
              <a:t>(</a:t>
            </a:r>
            <a:r>
              <a:rPr lang="ko-KR" altLang="en-US" sz="3200" dirty="0" smtClean="0">
                <a:latin typeface="+mj-ea"/>
              </a:rPr>
              <a:t>실습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ko-KR" sz="2000" dirty="0" err="1" smtClean="0"/>
              <a:t>PlugIn</a:t>
            </a:r>
            <a:r>
              <a:rPr lang="en-US" altLang="ko-KR" sz="2000" dirty="0" smtClean="0"/>
              <a:t> : http://aws.amazon.com/eclipse/</a:t>
            </a:r>
            <a:br>
              <a:rPr lang="en-US" altLang="ko-KR" sz="2000" dirty="0" smtClean="0"/>
            </a:br>
            <a:r>
              <a:rPr lang="en-US" altLang="ko-KR" sz="2000" dirty="0" smtClean="0"/>
              <a:t>doc : http://aws.amazon.com/ko/eclipse/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ko-KR" altLang="en-US" sz="2000" dirty="0" smtClean="0"/>
              <a:t>플러그인 설치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API Sample</a:t>
            </a:r>
            <a:br>
              <a:rPr lang="en-US" altLang="ko-KR" sz="2000" dirty="0" smtClean="0"/>
            </a:br>
            <a:r>
              <a:rPr lang="en-US" altLang="ko-KR" sz="1800" dirty="0" smtClean="0">
                <a:hlinkClick r:id="rId2"/>
              </a:rPr>
              <a:t>https://aws.amazon.com/code/</a:t>
            </a:r>
            <a:r>
              <a:rPr lang="en-US" altLang="ko-KR" sz="1800" dirty="0" smtClean="0"/>
              <a:t> </a:t>
            </a:r>
            <a:br>
              <a:rPr lang="en-US" altLang="ko-KR" sz="1800" dirty="0" smtClean="0"/>
            </a:br>
            <a:r>
              <a:rPr lang="en-US" altLang="ko-KR" sz="1800" dirty="0" smtClean="0">
                <a:hlinkClick r:id="rId3"/>
              </a:rPr>
              <a:t>https://github.com/bleujin/amazonClient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2000" dirty="0"/>
          </a:p>
          <a:p>
            <a:r>
              <a:rPr lang="en-US" altLang="ko-KR" sz="2000" dirty="0" smtClean="0"/>
              <a:t>AWS Explorer</a:t>
            </a:r>
            <a:br>
              <a:rPr lang="en-US" altLang="ko-KR" sz="2000" dirty="0" smtClean="0"/>
            </a:br>
            <a:endParaRPr lang="ko-KR" altLang="en-US"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Service Platform </a:t>
            </a:r>
            <a:r>
              <a:rPr lang="en-US" altLang="ko-KR" sz="3200" dirty="0" err="1" smtClean="0">
                <a:latin typeface="+mj-ea"/>
              </a:rPr>
              <a:t>Aradon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>
                <a:latin typeface="+mj-ea"/>
              </a:rPr>
              <a:t>Aradon</a:t>
            </a:r>
            <a:r>
              <a:rPr lang="ko-KR" altLang="en-US" sz="3200" dirty="0" smtClean="0">
                <a:latin typeface="+mj-ea"/>
              </a:rPr>
              <a:t>을 만들기 전에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Autofit/>
          </a:bodyPr>
          <a:lstStyle/>
          <a:p>
            <a:r>
              <a:rPr lang="en-US" altLang="ko-KR" sz="2000" dirty="0" smtClean="0"/>
              <a:t>1998</a:t>
            </a:r>
            <a:r>
              <a:rPr lang="ko-KR" altLang="en-US" sz="2000" dirty="0" smtClean="0"/>
              <a:t>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I</a:t>
            </a:r>
            <a:r>
              <a:rPr lang="ko-KR" altLang="en-US" sz="2000" dirty="0" smtClean="0"/>
              <a:t>모 쇼핑사이트 </a:t>
            </a:r>
            <a:r>
              <a:rPr lang="ko-KR" altLang="en-US" sz="2000" dirty="0" err="1" smtClean="0"/>
              <a:t>제작때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1600" dirty="0" smtClean="0"/>
              <a:t>배달 주소 </a:t>
            </a:r>
            <a:r>
              <a:rPr lang="ko-KR" altLang="en-US" sz="1600" dirty="0" err="1" smtClean="0"/>
              <a:t>등록때</a:t>
            </a:r>
            <a:r>
              <a:rPr lang="ko-KR" altLang="en-US" sz="1600" dirty="0" smtClean="0"/>
              <a:t> 우편번호 검색이 필요함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해야 하는 작업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우편번호 테이블 </a:t>
            </a:r>
            <a:r>
              <a:rPr lang="ko-KR" altLang="en-US" sz="1600" dirty="0" err="1" smtClean="0"/>
              <a:t>만듬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데이터 </a:t>
            </a:r>
            <a:r>
              <a:rPr lang="en-US" altLang="ko-KR" sz="1600" dirty="0" smtClean="0"/>
              <a:t>Batch</a:t>
            </a:r>
            <a:r>
              <a:rPr lang="ko-KR" altLang="en-US" sz="1600" dirty="0" smtClean="0"/>
              <a:t>로 입력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SQL</a:t>
            </a:r>
            <a:r>
              <a:rPr lang="ko-KR" altLang="en-US" sz="1600" dirty="0" smtClean="0"/>
              <a:t>과 프로그램 작성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	- View </a:t>
            </a:r>
            <a:r>
              <a:rPr lang="ko-KR" altLang="en-US" sz="1600" dirty="0" smtClean="0"/>
              <a:t>화면 제작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2000" dirty="0" smtClean="0"/>
          </a:p>
          <a:p>
            <a:r>
              <a:rPr lang="ko-KR" altLang="en-US" sz="2000" dirty="0" smtClean="0"/>
              <a:t>그런데 이게 끝이 아님</a:t>
            </a:r>
            <a:r>
              <a:rPr lang="en-US" altLang="ko-KR" sz="2000" dirty="0" smtClean="0"/>
              <a:t>…</a:t>
            </a:r>
            <a:br>
              <a:rPr lang="en-US" altLang="ko-KR" sz="20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우편번호 관리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우편번호가 수정됨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잘못 등록된 우편번호 발견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새로운 우편번호가 지정됨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과거 우편번호와 </a:t>
            </a:r>
            <a:r>
              <a:rPr lang="en-US" altLang="ko-KR" sz="1600" dirty="0" smtClean="0"/>
              <a:t>Data </a:t>
            </a:r>
            <a:r>
              <a:rPr lang="ko-KR" altLang="en-US" sz="1600" dirty="0" smtClean="0"/>
              <a:t>충돌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이걸 매번 사이트 </a:t>
            </a:r>
            <a:r>
              <a:rPr lang="ko-KR" altLang="en-US" sz="1600" dirty="0" err="1" smtClean="0"/>
              <a:t>만들때마다</a:t>
            </a:r>
            <a:r>
              <a:rPr lang="ko-KR" altLang="en-US" sz="1600" dirty="0" smtClean="0"/>
              <a:t> 고려 </a:t>
            </a:r>
            <a:r>
              <a:rPr lang="en-US" altLang="ko-KR" sz="1600" dirty="0" smtClean="0"/>
              <a:t>?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en-US" altLang="ko-KR" sz="2000" dirty="0" smtClean="0"/>
              <a:t>2012</a:t>
            </a:r>
            <a:r>
              <a:rPr lang="ko-KR" altLang="en-US" sz="2000" dirty="0" smtClean="0"/>
              <a:t>년 현재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우편번호 컴포넌트 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smtClean="0"/>
              <a:t>컴포넌트나 프레임워크가 아닌 서비스가 필요함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pic>
        <p:nvPicPr>
          <p:cNvPr id="52226" name="Picture 2" descr="http://www.midsoft.co.uk/images/skiptrak_postcode_sear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1556792"/>
            <a:ext cx="1944215" cy="22322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>
                <a:latin typeface="+mj-ea"/>
              </a:rPr>
              <a:t>Aradon</a:t>
            </a:r>
            <a:r>
              <a:rPr lang="ko-KR" altLang="en-US" sz="3200" dirty="0" smtClean="0">
                <a:latin typeface="+mj-ea"/>
              </a:rPr>
              <a:t>을 만들기 전에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2002</a:t>
            </a:r>
            <a:r>
              <a:rPr lang="ko-KR" altLang="en-US" sz="2000" dirty="0" smtClean="0"/>
              <a:t>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Java Applet </a:t>
            </a:r>
            <a:r>
              <a:rPr lang="ko-KR" altLang="en-US" sz="2000" dirty="0" smtClean="0"/>
              <a:t>게임 </a:t>
            </a:r>
            <a:r>
              <a:rPr lang="ko-KR" altLang="en-US" sz="2000" dirty="0" err="1" smtClean="0"/>
              <a:t>만들때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게임마다 </a:t>
            </a:r>
            <a:r>
              <a:rPr lang="en-US" altLang="ko-KR" sz="1800" dirty="0" smtClean="0"/>
              <a:t>Hall Of Fame</a:t>
            </a:r>
            <a:r>
              <a:rPr lang="ko-KR" altLang="en-US" sz="1800" dirty="0" smtClean="0"/>
              <a:t>이나 기타 정보 등록이 필요함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게임마다 서버를 구현</a:t>
            </a:r>
            <a:r>
              <a:rPr lang="en-US" altLang="ko-KR" sz="1800" dirty="0" smtClean="0"/>
              <a:t>?</a:t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게임을 </a:t>
            </a:r>
            <a:r>
              <a:rPr lang="ko-KR" altLang="en-US" sz="1800" dirty="0" err="1" smtClean="0"/>
              <a:t>팔때마다</a:t>
            </a:r>
            <a:r>
              <a:rPr lang="ko-KR" altLang="en-US" sz="1800" dirty="0" smtClean="0"/>
              <a:t> 서버를 구축</a:t>
            </a:r>
            <a:r>
              <a:rPr lang="en-US" altLang="ko-KR" sz="1800" dirty="0" smtClean="0"/>
              <a:t>?</a:t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게임은 </a:t>
            </a:r>
            <a:r>
              <a:rPr lang="en-US" altLang="ko-KR" sz="1800" dirty="0" smtClean="0"/>
              <a:t>500</a:t>
            </a:r>
            <a:r>
              <a:rPr lang="ko-KR" altLang="en-US" sz="1800" dirty="0" smtClean="0"/>
              <a:t>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얼마나 팔릴지 모르는 상태에서 서버구입은 무리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800" dirty="0" smtClean="0"/>
              <a:t>2012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: Mobile App </a:t>
            </a:r>
            <a:r>
              <a:rPr lang="ko-KR" altLang="en-US" sz="1800" dirty="0" smtClean="0"/>
              <a:t>게임 </a:t>
            </a:r>
            <a:r>
              <a:rPr lang="ko-KR" altLang="en-US" sz="1800" dirty="0" err="1" smtClean="0"/>
              <a:t>만들때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위의 문제 고스란히 상속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별도의 서버 관리 비용이 부담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안정적인 서비스 </a:t>
            </a:r>
            <a:r>
              <a:rPr lang="en-US" altLang="ko-KR" sz="1800" dirty="0" smtClean="0"/>
              <a:t>&amp; </a:t>
            </a:r>
            <a:r>
              <a:rPr lang="ko-KR" altLang="en-US" sz="1800" dirty="0" smtClean="0"/>
              <a:t>모니터링이 필요함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유연한 확장이 가능해야 함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2400" dirty="0" smtClean="0"/>
          </a:p>
        </p:txBody>
      </p:sp>
      <p:pic>
        <p:nvPicPr>
          <p:cNvPr id="50178" name="Picture 2" descr="http://cdn.androidtapp.com/wp-content/uploads/2009/06/3D-Cube-Race-High-Scores-Hall-of-Fa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3429000"/>
            <a:ext cx="2520280" cy="28257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jofwidata.com/images/database-design-develop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3933056"/>
            <a:ext cx="3096344" cy="232225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>
                <a:latin typeface="+mj-ea"/>
              </a:rPr>
              <a:t>Aradon</a:t>
            </a:r>
            <a:r>
              <a:rPr lang="ko-KR" altLang="en-US" sz="3200" dirty="0" smtClean="0">
                <a:latin typeface="+mj-ea"/>
              </a:rPr>
              <a:t>을 만들기 전에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400" dirty="0" smtClean="0"/>
              <a:t>2005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KTF </a:t>
            </a:r>
            <a:r>
              <a:rPr lang="en-US" altLang="ko-KR" sz="2400" dirty="0" err="1" smtClean="0"/>
              <a:t>Wipi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프로그램 </a:t>
            </a:r>
            <a:r>
              <a:rPr lang="ko-KR" altLang="en-US" sz="2400" dirty="0" err="1" smtClean="0"/>
              <a:t>관리툴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개발때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1800" dirty="0" smtClean="0"/>
              <a:t>사용자 정보는 타 시스템에서 관리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사용자 정보를 제공받을 수 있는 서비스가 없음</a:t>
            </a:r>
            <a:r>
              <a:rPr lang="en-US" altLang="ko-KR" sz="1800" dirty="0" smtClean="0"/>
              <a:t>, </a:t>
            </a:r>
            <a:br>
              <a:rPr lang="en-US" altLang="ko-KR" sz="1800" dirty="0" smtClean="0"/>
            </a:br>
            <a:r>
              <a:rPr lang="en-US" altLang="ko-KR" sz="1800" dirty="0" smtClean="0"/>
              <a:t>DBA</a:t>
            </a:r>
            <a:r>
              <a:rPr lang="ko-KR" altLang="en-US" sz="1800" dirty="0" smtClean="0"/>
              <a:t>는 보안상의 이유로 </a:t>
            </a:r>
            <a:r>
              <a:rPr lang="en-US" altLang="ko-KR" sz="1800" dirty="0" smtClean="0"/>
              <a:t>DB </a:t>
            </a:r>
            <a:r>
              <a:rPr lang="ko-KR" altLang="en-US" sz="1800" dirty="0" smtClean="0"/>
              <a:t>계정 공유 불가 </a:t>
            </a:r>
            <a:r>
              <a:rPr lang="en-US" altLang="ko-KR" sz="1800" dirty="0" smtClean="0"/>
              <a:t>-&gt; Scheduling Copy</a:t>
            </a:r>
            <a:br>
              <a:rPr lang="en-US" altLang="ko-KR" sz="1800" dirty="0" smtClean="0"/>
            </a:br>
            <a:r>
              <a:rPr lang="en-US" altLang="ko-KR" sz="1800" dirty="0" smtClean="0"/>
              <a:t>DW?(Data Warehousing)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DB</a:t>
            </a:r>
            <a:r>
              <a:rPr lang="ko-KR" altLang="en-US" sz="2400" dirty="0" smtClean="0"/>
              <a:t>는 서비스가 아니라 </a:t>
            </a:r>
            <a:r>
              <a:rPr lang="en-US" altLang="ko-KR" sz="2400" dirty="0" smtClean="0"/>
              <a:t>Resource</a:t>
            </a:r>
          </a:p>
          <a:p>
            <a:endParaRPr lang="en-US" altLang="ko-KR" sz="2400" dirty="0"/>
          </a:p>
          <a:p>
            <a:r>
              <a:rPr lang="en-US" altLang="ko-KR" sz="2400" dirty="0" err="1" smtClean="0"/>
              <a:t>Resouce</a:t>
            </a:r>
            <a:r>
              <a:rPr lang="ko-KR" altLang="en-US" sz="2400" dirty="0" smtClean="0"/>
              <a:t>를 다루기 위한 </a:t>
            </a:r>
            <a:r>
              <a:rPr lang="en-US" altLang="ko-KR" sz="2400" dirty="0" smtClean="0"/>
              <a:t>Service </a:t>
            </a:r>
            <a:r>
              <a:rPr lang="ko-KR" altLang="en-US" sz="2400" dirty="0" smtClean="0"/>
              <a:t>필요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1800" dirty="0" smtClean="0"/>
              <a:t>별도의 </a:t>
            </a:r>
            <a:r>
              <a:rPr lang="en-US" altLang="ko-KR" sz="1800" dirty="0" smtClean="0"/>
              <a:t>Security </a:t>
            </a:r>
            <a:r>
              <a:rPr lang="ko-KR" altLang="en-US" sz="1800" dirty="0" smtClean="0"/>
              <a:t>관리 정책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인증과 허가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ko-KR" altLang="en-US" sz="1800" dirty="0" smtClean="0"/>
              <a:t>서비스 제어 및 통제 필요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그러나 </a:t>
            </a:r>
            <a:r>
              <a:rPr lang="en-US" altLang="ko-KR" sz="1800" dirty="0" smtClean="0"/>
              <a:t>DB</a:t>
            </a:r>
            <a:r>
              <a:rPr lang="ko-KR" altLang="en-US" sz="1800" dirty="0" smtClean="0"/>
              <a:t>처럼 사용할 수 있어야 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Multi-Tenancy</a:t>
            </a:r>
          </a:p>
          <a:p>
            <a:endParaRPr lang="en-US" altLang="ko-KR" sz="2400" dirty="0" smtClean="0"/>
          </a:p>
          <a:p>
            <a:endParaRPr lang="ko-KR" alt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b="1" dirty="0" smtClean="0"/>
              <a:t>DRY(Don’t Repeat, Yourself)</a:t>
            </a:r>
            <a:r>
              <a:rPr lang="en-US" altLang="ko-KR" sz="1900" dirty="0" smtClean="0"/>
              <a:t/>
            </a:r>
            <a:br>
              <a:rPr lang="en-US" altLang="ko-KR" sz="1900" dirty="0" smtClean="0"/>
            </a:br>
            <a:r>
              <a:rPr lang="en-US" altLang="ko-KR" sz="1900" dirty="0" smtClean="0"/>
              <a:t/>
            </a:r>
            <a:br>
              <a:rPr lang="en-US" altLang="ko-KR" sz="1900" dirty="0" smtClean="0"/>
            </a:br>
            <a:r>
              <a:rPr lang="en-US" altLang="ko-KR" sz="1700" dirty="0" smtClean="0"/>
              <a:t>Library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코드 중복</a:t>
            </a:r>
            <a:r>
              <a:rPr lang="en-US" altLang="ko-KR" sz="1700" dirty="0" smtClean="0"/>
              <a:t>) </a:t>
            </a:r>
            <a:br>
              <a:rPr lang="en-US" altLang="ko-KR" sz="1700" dirty="0" smtClean="0"/>
            </a:br>
            <a:r>
              <a:rPr lang="en-US" altLang="ko-KR" sz="1700" dirty="0" smtClean="0"/>
              <a:t>   - </a:t>
            </a:r>
            <a:r>
              <a:rPr lang="ko-KR" altLang="en-US" sz="1700" dirty="0" smtClean="0"/>
              <a:t>절차 지향 프로그램 언어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포트란 등의 고급언어</a:t>
            </a:r>
            <a:r>
              <a:rPr lang="en-US" altLang="ko-KR" sz="1700" dirty="0" smtClean="0"/>
              <a:t>)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Component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   - </a:t>
            </a:r>
            <a:r>
              <a:rPr lang="ko-KR" altLang="en-US" sz="1700" dirty="0" smtClean="0"/>
              <a:t>객체 지향 프로그램 언어</a:t>
            </a:r>
            <a:br>
              <a:rPr lang="ko-KR" altLang="en-US" sz="1700" dirty="0" smtClean="0"/>
            </a:br>
            <a:r>
              <a:rPr lang="ko-KR" altLang="en-US" sz="1700" dirty="0" smtClean="0"/>
              <a:t>   </a:t>
            </a:r>
            <a:r>
              <a:rPr lang="en-US" altLang="ko-KR" sz="1700" dirty="0" smtClean="0"/>
              <a:t>- High cohesion &amp; Low </a:t>
            </a:r>
            <a:r>
              <a:rPr lang="en-US" altLang="ko-KR" sz="1700" dirty="0" smtClean="0"/>
              <a:t>coupling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Framework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구조적 중복 해결</a:t>
            </a:r>
            <a:r>
              <a:rPr lang="en-US" altLang="ko-KR" sz="1700" dirty="0" smtClean="0"/>
              <a:t>)</a:t>
            </a:r>
            <a:br>
              <a:rPr lang="en-US" altLang="ko-KR" sz="1700" dirty="0" smtClean="0"/>
            </a:br>
            <a:r>
              <a:rPr lang="en-US" altLang="ko-KR" sz="1700" dirty="0" smtClean="0"/>
              <a:t>- </a:t>
            </a:r>
            <a:r>
              <a:rPr lang="en-US" altLang="ko-KR" sz="1700" dirty="0" smtClean="0"/>
              <a:t>Request</a:t>
            </a:r>
            <a:r>
              <a:rPr lang="ko-KR" altLang="en-US" sz="1700" dirty="0" smtClean="0"/>
              <a:t>와 </a:t>
            </a:r>
            <a:r>
              <a:rPr lang="en-US" altLang="ko-KR" sz="1700" dirty="0" smtClean="0"/>
              <a:t>Response </a:t>
            </a:r>
            <a:r>
              <a:rPr lang="ko-KR" altLang="en-US" sz="1700" dirty="0" smtClean="0"/>
              <a:t>사이에 </a:t>
            </a:r>
            <a:r>
              <a:rPr lang="ko-KR" altLang="en-US" sz="1700" dirty="0" smtClean="0"/>
              <a:t>일반적인 </a:t>
            </a:r>
            <a:r>
              <a:rPr lang="ko-KR" altLang="en-US" sz="1700" dirty="0" smtClean="0"/>
              <a:t>구조를 찾아낸다</a:t>
            </a:r>
            <a:r>
              <a:rPr lang="en-US" altLang="ko-KR" sz="1700" dirty="0" smtClean="0"/>
              <a:t>.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err="1" smtClean="0"/>
              <a:t>WebService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서비스 중복 해결</a:t>
            </a:r>
            <a:r>
              <a:rPr lang="en-US" altLang="ko-KR" sz="1700" dirty="0" smtClean="0"/>
              <a:t>)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endParaRPr lang="ko-KR" altLang="en-US" sz="1700" dirty="0"/>
          </a:p>
        </p:txBody>
      </p:sp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770" y="2708920"/>
            <a:ext cx="2280680" cy="32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프로그래밍의 성배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1600" dirty="0" smtClean="0"/>
              <a:t>Multi-Tenancy</a:t>
            </a:r>
            <a:r>
              <a:rPr lang="ko-KR" altLang="en-US" sz="1600" dirty="0" smtClean="0"/>
              <a:t>가 되는 서비스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Device</a:t>
            </a:r>
            <a:r>
              <a:rPr lang="ko-KR" altLang="en-US" sz="1600" dirty="0" smtClean="0"/>
              <a:t>에서 접속 가능한 서비스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다른 서비스와 연계가 가능한 서비스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Protocol)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안정적인 </a:t>
            </a:r>
            <a:r>
              <a:rPr lang="ko-KR" altLang="en-US" sz="1600" dirty="0" err="1" smtClean="0"/>
              <a:t>쓰루풋과</a:t>
            </a:r>
            <a:r>
              <a:rPr lang="ko-KR" altLang="en-US" sz="1600" dirty="0" smtClean="0"/>
              <a:t> 확장이 가능한 서비스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SNS -&gt; Service </a:t>
            </a:r>
            <a:r>
              <a:rPr lang="en-US" altLang="ko-KR" sz="1600" dirty="0" err="1" smtClean="0"/>
              <a:t>aNd</a:t>
            </a:r>
            <a:r>
              <a:rPr lang="en-US" altLang="ko-KR" sz="1600" dirty="0" smtClean="0"/>
              <a:t> Service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서비스를 만들자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7596336" y="5373216"/>
            <a:ext cx="1008112" cy="432048"/>
            <a:chOff x="2539292" y="1523292"/>
            <a:chExt cx="1017414" cy="1017414"/>
          </a:xfrm>
        </p:grpSpPr>
        <p:sp>
          <p:nvSpPr>
            <p:cNvPr id="6" name="타원 5"/>
            <p:cNvSpPr/>
            <p:nvPr/>
          </p:nvSpPr>
          <p:spPr>
            <a:xfrm>
              <a:off x="2539292" y="1523292"/>
              <a:ext cx="1017414" cy="101741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7" name="타원 4"/>
            <p:cNvSpPr/>
            <p:nvPr/>
          </p:nvSpPr>
          <p:spPr>
            <a:xfrm>
              <a:off x="2688289" y="1672289"/>
              <a:ext cx="719420" cy="7194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Service </a:t>
              </a:r>
              <a:r>
                <a:rPr lang="en-US" altLang="ko-KR" sz="1200" dirty="0">
                  <a:latin typeface="+mj-ea"/>
                  <a:ea typeface="+mj-ea"/>
                </a:rPr>
                <a:t>3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</p:grpSp>
      <p:grpSp>
        <p:nvGrpSpPr>
          <p:cNvPr id="5" name="그룹 7"/>
          <p:cNvGrpSpPr/>
          <p:nvPr/>
        </p:nvGrpSpPr>
        <p:grpSpPr>
          <a:xfrm>
            <a:off x="7596336" y="4797152"/>
            <a:ext cx="936104" cy="432048"/>
            <a:chOff x="2539292" y="1523292"/>
            <a:chExt cx="1017414" cy="1017414"/>
          </a:xfrm>
        </p:grpSpPr>
        <p:sp>
          <p:nvSpPr>
            <p:cNvPr id="10" name="타원 9"/>
            <p:cNvSpPr/>
            <p:nvPr/>
          </p:nvSpPr>
          <p:spPr>
            <a:xfrm>
              <a:off x="2539292" y="1523292"/>
              <a:ext cx="1017414" cy="101741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1" name="타원 4"/>
            <p:cNvSpPr/>
            <p:nvPr/>
          </p:nvSpPr>
          <p:spPr>
            <a:xfrm>
              <a:off x="2688289" y="1672289"/>
              <a:ext cx="719420" cy="7194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Service </a:t>
              </a:r>
              <a:r>
                <a:rPr lang="en-US" altLang="ko-KR" sz="1200" dirty="0" smtClean="0">
                  <a:latin typeface="+mj-ea"/>
                  <a:ea typeface="+mj-ea"/>
                </a:rPr>
                <a:t>2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6588224" y="5373216"/>
            <a:ext cx="720080" cy="3600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6588224" y="4869160"/>
            <a:ext cx="720080" cy="3600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3"/>
          <p:cNvGrpSpPr/>
          <p:nvPr/>
        </p:nvGrpSpPr>
        <p:grpSpPr>
          <a:xfrm>
            <a:off x="2843808" y="4437112"/>
            <a:ext cx="3512630" cy="1743730"/>
            <a:chOff x="956613" y="348819"/>
            <a:chExt cx="4031673" cy="4031673"/>
          </a:xfrm>
        </p:grpSpPr>
        <p:sp>
          <p:nvSpPr>
            <p:cNvPr id="15" name="자유형 14"/>
            <p:cNvSpPr/>
            <p:nvPr/>
          </p:nvSpPr>
          <p:spPr>
            <a:xfrm>
              <a:off x="2463742" y="1855948"/>
              <a:ext cx="1017414" cy="1017414"/>
            </a:xfrm>
            <a:custGeom>
              <a:avLst/>
              <a:gdLst>
                <a:gd name="connsiteX0" fmla="*/ 0 w 1017414"/>
                <a:gd name="connsiteY0" fmla="*/ 508707 h 1017414"/>
                <a:gd name="connsiteX1" fmla="*/ 508707 w 1017414"/>
                <a:gd name="connsiteY1" fmla="*/ 0 h 1017414"/>
                <a:gd name="connsiteX2" fmla="*/ 1017414 w 1017414"/>
                <a:gd name="connsiteY2" fmla="*/ 508707 h 1017414"/>
                <a:gd name="connsiteX3" fmla="*/ 508707 w 1017414"/>
                <a:gd name="connsiteY3" fmla="*/ 1017414 h 1017414"/>
                <a:gd name="connsiteX4" fmla="*/ 0 w 1017414"/>
                <a:gd name="connsiteY4" fmla="*/ 508707 h 10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414" h="1017414">
                  <a:moveTo>
                    <a:pt x="0" y="508707"/>
                  </a:moveTo>
                  <a:cubicBezTo>
                    <a:pt x="0" y="227756"/>
                    <a:pt x="227756" y="0"/>
                    <a:pt x="508707" y="0"/>
                  </a:cubicBezTo>
                  <a:cubicBezTo>
                    <a:pt x="789658" y="0"/>
                    <a:pt x="1017414" y="227756"/>
                    <a:pt x="1017414" y="508707"/>
                  </a:cubicBezTo>
                  <a:cubicBezTo>
                    <a:pt x="1017414" y="789658"/>
                    <a:pt x="789658" y="1017414"/>
                    <a:pt x="508707" y="1017414"/>
                  </a:cubicBezTo>
                  <a:cubicBezTo>
                    <a:pt x="227756" y="1017414"/>
                    <a:pt x="0" y="789658"/>
                    <a:pt x="0" y="508707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64237" tIns="164237" rIns="164237" bIns="1642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Service 1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rot="16200000">
              <a:off x="2815714" y="1396131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2" tIns="69184" rIns="94042" bIns="69183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+mj-ea"/>
                <a:ea typeface="+mj-ea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514613" y="348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Fn1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rot="18900000">
              <a:off x="3378262" y="1629147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9184" rIns="94041" bIns="69183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+mj-ea"/>
                <a:ea typeface="+mj-ea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616285" y="805147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Fn 2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3611277" y="2191695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9184" rIns="94041" bIns="69184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+mj-ea"/>
                <a:ea typeface="+mj-ea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072613" y="1906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Fn 3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 rot="2700000">
              <a:off x="3378262" y="2754243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9183" rIns="94041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/>
            </a:p>
          </p:txBody>
        </p:sp>
        <p:sp>
          <p:nvSpPr>
            <p:cNvPr id="23" name="자유형 22"/>
            <p:cNvSpPr/>
            <p:nvPr/>
          </p:nvSpPr>
          <p:spPr>
            <a:xfrm rot="5400000">
              <a:off x="2815714" y="2987259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9183" rIns="94041" bIns="69185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+mj-ea"/>
                <a:ea typeface="+mj-ea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 rot="18900000">
              <a:off x="2253165" y="2754242"/>
              <a:ext cx="313472" cy="345921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313471" y="276736"/>
                  </a:moveTo>
                  <a:lnTo>
                    <a:pt x="156735" y="276736"/>
                  </a:lnTo>
                  <a:lnTo>
                    <a:pt x="156735" y="345920"/>
                  </a:lnTo>
                  <a:lnTo>
                    <a:pt x="0" y="172960"/>
                  </a:lnTo>
                  <a:lnTo>
                    <a:pt x="156735" y="0"/>
                  </a:lnTo>
                  <a:lnTo>
                    <a:pt x="156735" y="69184"/>
                  </a:lnTo>
                  <a:lnTo>
                    <a:pt x="313471" y="69184"/>
                  </a:lnTo>
                  <a:lnTo>
                    <a:pt x="313471" y="27673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40" tIns="69184" rIns="1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1412941" y="3008491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Fn5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21600000">
              <a:off x="2020150" y="2191694"/>
              <a:ext cx="313471" cy="345921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313471" y="276736"/>
                  </a:moveTo>
                  <a:lnTo>
                    <a:pt x="156735" y="276736"/>
                  </a:lnTo>
                  <a:lnTo>
                    <a:pt x="156735" y="345920"/>
                  </a:lnTo>
                  <a:lnTo>
                    <a:pt x="0" y="172960"/>
                  </a:lnTo>
                  <a:lnTo>
                    <a:pt x="156735" y="0"/>
                  </a:lnTo>
                  <a:lnTo>
                    <a:pt x="156735" y="69184"/>
                  </a:lnTo>
                  <a:lnTo>
                    <a:pt x="313471" y="69184"/>
                  </a:lnTo>
                  <a:lnTo>
                    <a:pt x="313471" y="27673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41" tIns="69185" rIns="0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956613" y="1906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Fn5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 rot="24300000">
              <a:off x="2253165" y="1629146"/>
              <a:ext cx="313471" cy="345921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313471" y="276736"/>
                  </a:moveTo>
                  <a:lnTo>
                    <a:pt x="156735" y="276736"/>
                  </a:lnTo>
                  <a:lnTo>
                    <a:pt x="156735" y="345920"/>
                  </a:lnTo>
                  <a:lnTo>
                    <a:pt x="0" y="172960"/>
                  </a:lnTo>
                  <a:lnTo>
                    <a:pt x="156735" y="0"/>
                  </a:lnTo>
                  <a:lnTo>
                    <a:pt x="156735" y="69184"/>
                  </a:lnTo>
                  <a:lnTo>
                    <a:pt x="313471" y="69184"/>
                  </a:lnTo>
                  <a:lnTo>
                    <a:pt x="313471" y="27673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41" tIns="69184" rIns="-1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412941" y="805147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3"/>
            </a:lnRef>
            <a:fillRef idx="1003">
              <a:schemeClr val="lt1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Fn6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3616285" y="3008491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Fn4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2514613" y="3464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Fn5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왜 </a:t>
            </a:r>
            <a:r>
              <a:rPr lang="en-US" altLang="ko-KR" sz="3200" dirty="0" smtClean="0">
                <a:latin typeface="+mj-ea"/>
              </a:rPr>
              <a:t>Based </a:t>
            </a:r>
            <a:r>
              <a:rPr lang="ko-KR" altLang="en-US" sz="3200" dirty="0" smtClean="0">
                <a:latin typeface="+mj-ea"/>
              </a:rPr>
              <a:t>스프링이 아닌가</a:t>
            </a:r>
            <a:r>
              <a:rPr lang="en-US" altLang="ko-KR" sz="3200" dirty="0" smtClean="0">
                <a:latin typeface="+mj-ea"/>
              </a:rPr>
              <a:t>?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800" dirty="0" smtClean="0"/>
              <a:t>불필요한 복잡함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잡으려고 하는 </a:t>
            </a:r>
            <a:r>
              <a:rPr lang="ko-KR" altLang="en-US" sz="1400" dirty="0" err="1" smtClean="0"/>
              <a:t>몬스터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서비스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보다 잡을때 사용할 도구 사용이 더 복잡함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자바의 복잡성은 문화적인 것이지 강제된 것은 아니다</a:t>
            </a:r>
            <a:r>
              <a:rPr lang="en-US" altLang="ko-KR" sz="1400" dirty="0" smtClean="0"/>
              <a:t>. 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서비스의 비기능적 요구사항의 증가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스프링은 비기능적 요구사항에 도움이 못됨</a:t>
            </a:r>
            <a:endParaRPr lang="en-US" altLang="ko-KR" sz="14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서비스를 사용하는 것은 사람이 아니라 다른 서비스임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400" dirty="0" smtClean="0"/>
              <a:t>User View</a:t>
            </a:r>
            <a:r>
              <a:rPr lang="ko-KR" altLang="en-US" sz="1400" dirty="0" smtClean="0"/>
              <a:t>는 거의 없거나 별로 고려할 사항이 아님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Multi-Tenancy</a:t>
            </a:r>
            <a:r>
              <a:rPr lang="ko-KR" altLang="en-US" sz="1400" dirty="0" smtClean="0"/>
              <a:t>는 중요함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다양한 </a:t>
            </a:r>
            <a:r>
              <a:rPr lang="en-US" altLang="ko-KR" sz="1400" dirty="0" smtClean="0"/>
              <a:t>Device </a:t>
            </a:r>
            <a:r>
              <a:rPr lang="ko-KR" altLang="en-US" sz="1400" dirty="0" smtClean="0"/>
              <a:t>고려</a:t>
            </a:r>
            <a:endParaRPr lang="en-US" altLang="ko-KR" sz="1400" dirty="0" smtClean="0"/>
          </a:p>
          <a:p>
            <a:endParaRPr lang="ko-KR" altLang="en-US" sz="2400" dirty="0"/>
          </a:p>
        </p:txBody>
      </p:sp>
      <p:pic>
        <p:nvPicPr>
          <p:cNvPr id="20482" name="Picture 2" descr="http://static.springsource.org/spring/docs/2.5.x/reference/images/spring-over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4149080"/>
            <a:ext cx="2621707" cy="20704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왜 </a:t>
            </a:r>
            <a:r>
              <a:rPr lang="en-US" altLang="ko-KR" sz="3200" dirty="0" smtClean="0">
                <a:latin typeface="+mj-ea"/>
              </a:rPr>
              <a:t>Framework</a:t>
            </a:r>
            <a:r>
              <a:rPr lang="ko-KR" altLang="en-US" sz="3200" dirty="0" smtClean="0">
                <a:latin typeface="+mj-ea"/>
              </a:rPr>
              <a:t>이 아닌가</a:t>
            </a:r>
            <a:r>
              <a:rPr lang="en-US" altLang="ko-KR" sz="3200" dirty="0" smtClean="0">
                <a:latin typeface="+mj-ea"/>
              </a:rPr>
              <a:t>?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Framework</a:t>
            </a:r>
            <a:r>
              <a:rPr lang="ko-KR" altLang="en-US" sz="2000" dirty="0" smtClean="0"/>
              <a:t>의 단점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1600" dirty="0" smtClean="0"/>
              <a:t>배우는 데 시간이 걸린다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언제나 도움말은 충분치 못하다</a:t>
            </a:r>
            <a:r>
              <a:rPr lang="en-US" altLang="ko-KR" sz="1600" dirty="0" smtClean="0"/>
              <a:t>.)</a:t>
            </a:r>
            <a:br>
              <a:rPr lang="en-US" altLang="ko-KR" sz="1600" dirty="0" smtClean="0"/>
            </a:br>
            <a:r>
              <a:rPr lang="ko-KR" altLang="en-US" sz="1600" dirty="0" smtClean="0"/>
              <a:t>문제영역에 맞춘 코드가 아니라 프레임워크에 맞춰진 코드가 탄생한다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ko-KR" altLang="en-US" sz="1600" dirty="0" smtClean="0"/>
              <a:t>여러 프레임워크의 </a:t>
            </a:r>
            <a:r>
              <a:rPr lang="ko-KR" altLang="en-US" sz="1600" dirty="0" err="1" smtClean="0"/>
              <a:t>혼용시</a:t>
            </a:r>
            <a:r>
              <a:rPr lang="ko-KR" altLang="en-US" sz="1600" dirty="0" smtClean="0"/>
              <a:t> 복잡도가 증가한다</a:t>
            </a:r>
            <a:r>
              <a:rPr lang="en-US" altLang="ko-KR" sz="1600" dirty="0" smtClean="0"/>
              <a:t>.(</a:t>
            </a:r>
            <a:r>
              <a:rPr lang="ko-KR" altLang="en-US" sz="1600" dirty="0" smtClean="0"/>
              <a:t>단일지점 제어의 혼란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en-US" altLang="ko-KR" sz="2000" dirty="0" smtClean="0"/>
              <a:t>Framework</a:t>
            </a:r>
            <a:r>
              <a:rPr lang="ko-KR" altLang="en-US" sz="2000" dirty="0" smtClean="0"/>
              <a:t>는 정글에 난 길과 같다</a:t>
            </a:r>
            <a:r>
              <a:rPr lang="en-US" altLang="ko-KR" sz="2000" dirty="0" smtClean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Framework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Platform</a:t>
            </a:r>
            <a:r>
              <a:rPr lang="ko-KR" altLang="en-US" sz="2000" dirty="0" smtClean="0"/>
              <a:t>이 분리되면 </a:t>
            </a:r>
            <a:r>
              <a:rPr lang="en-US" altLang="ko-KR" sz="2000" dirty="0" err="1" smtClean="0"/>
              <a:t>Testablility</a:t>
            </a:r>
            <a:r>
              <a:rPr lang="ko-KR" altLang="en-US" sz="2000" dirty="0" smtClean="0"/>
              <a:t>가 떨어지며 </a:t>
            </a:r>
            <a:r>
              <a:rPr lang="en-US" altLang="ko-KR" sz="2000" dirty="0" smtClean="0"/>
              <a:t>Deploy</a:t>
            </a:r>
            <a:r>
              <a:rPr lang="ko-KR" altLang="en-US" sz="2000" dirty="0" smtClean="0"/>
              <a:t>가 복잡해진다</a:t>
            </a:r>
            <a:r>
              <a:rPr lang="en-US" altLang="ko-KR" sz="2000" dirty="0" smtClean="0"/>
              <a:t>. </a:t>
            </a:r>
            <a:br>
              <a:rPr lang="en-US" altLang="ko-KR" sz="2000" dirty="0" smtClean="0"/>
            </a:br>
            <a:r>
              <a:rPr lang="ko-KR" altLang="en-US" sz="1600" dirty="0" smtClean="0"/>
              <a:t>개발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배포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그리고 운영을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하나의 스펙트럼 안에서 처리하고 싶었다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Aradon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Framework</a:t>
            </a:r>
            <a:r>
              <a:rPr lang="ko-KR" altLang="en-US" sz="1600" dirty="0" smtClean="0"/>
              <a:t>인 동시에 </a:t>
            </a:r>
            <a:r>
              <a:rPr lang="en-US" altLang="ko-KR" sz="1600" dirty="0" smtClean="0"/>
              <a:t>Platform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 )</a:t>
            </a:r>
            <a:endParaRPr lang="ko-KR" altLang="en-US" sz="2000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4076790"/>
            <a:ext cx="2809627" cy="187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왜 </a:t>
            </a:r>
            <a:r>
              <a:rPr lang="en-US" altLang="ko-KR" sz="3200" dirty="0" err="1" smtClean="0">
                <a:latin typeface="+mj-ea"/>
              </a:rPr>
              <a:t>Servlet</a:t>
            </a:r>
            <a:r>
              <a:rPr lang="ko-KR" altLang="en-US" sz="3200" dirty="0" smtClean="0">
                <a:latin typeface="+mj-ea"/>
              </a:rPr>
              <a:t>이 아닌가</a:t>
            </a:r>
            <a:r>
              <a:rPr lang="en-US" altLang="ko-KR" sz="3200" dirty="0" smtClean="0">
                <a:latin typeface="+mj-ea"/>
              </a:rPr>
              <a:t>?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800" dirty="0" smtClean="0"/>
              <a:t>동적인 웹 페이지를 만들기 위해 나온 </a:t>
            </a:r>
            <a:r>
              <a:rPr lang="en-US" altLang="ko-KR" sz="1800" dirty="0" err="1" smtClean="0"/>
              <a:t>Servlet</a:t>
            </a:r>
            <a:r>
              <a:rPr lang="en-US" altLang="ko-KR" sz="1800" dirty="0" smtClean="0"/>
              <a:t>, JSP</a:t>
            </a:r>
            <a:r>
              <a:rPr lang="ko-KR" altLang="en-US" sz="1800" dirty="0" smtClean="0"/>
              <a:t>의 한계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Servlet</a:t>
            </a:r>
            <a:r>
              <a:rPr lang="en-US" altLang="ko-KR" sz="1800" dirty="0" smtClean="0"/>
              <a:t> Arch Model : State Model, Disconnected Web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서블릿이</a:t>
            </a:r>
            <a:r>
              <a:rPr lang="ko-KR" altLang="en-US" sz="1800" dirty="0" smtClean="0"/>
              <a:t> 하기 어려운 문제들 </a:t>
            </a:r>
            <a:r>
              <a:rPr lang="en-US" altLang="ko-KR" sz="1800" dirty="0" smtClean="0"/>
              <a:t>: </a:t>
            </a:r>
            <a:br>
              <a:rPr lang="en-US" altLang="ko-KR" sz="1800" dirty="0" smtClean="0"/>
            </a:br>
            <a:r>
              <a:rPr lang="en-US" altLang="ko-KR" sz="1800" dirty="0" smtClean="0"/>
              <a:t>	Connected Web, Streaming</a:t>
            </a:r>
            <a:br>
              <a:rPr lang="en-US" altLang="ko-KR" sz="1800" dirty="0" smtClean="0"/>
            </a:br>
            <a:r>
              <a:rPr lang="en-US" altLang="ko-KR" sz="1800" dirty="0" smtClean="0"/>
              <a:t>	Distribute &amp; Split Service(Not Cluster)</a:t>
            </a:r>
            <a:br>
              <a:rPr lang="en-US" altLang="ko-KR" sz="1800" dirty="0" smtClean="0"/>
            </a:br>
            <a:r>
              <a:rPr lang="en-US" altLang="ko-KR" sz="1800" dirty="0" smtClean="0"/>
              <a:t>	</a:t>
            </a:r>
            <a:r>
              <a:rPr lang="ko-KR" altLang="en-US" sz="1800" dirty="0" smtClean="0"/>
              <a:t>데이터 직렬화</a:t>
            </a:r>
            <a:r>
              <a:rPr lang="en-US" altLang="ko-KR" sz="1800" dirty="0" smtClean="0"/>
              <a:t>(AVRO, Apache Thrift)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Mobile Device</a:t>
            </a:r>
            <a:r>
              <a:rPr lang="ko-KR" altLang="en-US" sz="1800" dirty="0" smtClean="0"/>
              <a:t>의 확장에 따른 시장 환경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Required high scalability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배포와 테스트 곤란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Servlet</a:t>
            </a:r>
            <a:r>
              <a:rPr lang="en-US" altLang="ko-KR" sz="1800" dirty="0" smtClean="0"/>
              <a:t> Model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Test </a:t>
            </a:r>
            <a:r>
              <a:rPr lang="ko-KR" altLang="en-US" sz="1800" dirty="0" smtClean="0"/>
              <a:t>친화적이지 않다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- View</a:t>
            </a:r>
            <a:r>
              <a:rPr lang="ko-KR" altLang="en-US" sz="1800" dirty="0" smtClean="0"/>
              <a:t>와 너무 밀접하게 연관되어 있다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- Not Fun and Not Productive</a:t>
            </a:r>
            <a:br>
              <a:rPr lang="en-US" altLang="ko-KR" sz="1800" dirty="0" smtClean="0"/>
            </a:br>
            <a:r>
              <a:rPr lang="en-US" altLang="ko-KR" sz="1800" dirty="0" smtClean="0"/>
              <a:t>- WANT to reload service </a:t>
            </a:r>
            <a:endParaRPr lang="ko-KR" altLang="en-US" sz="1800" dirty="0"/>
          </a:p>
        </p:txBody>
      </p:sp>
      <p:pic>
        <p:nvPicPr>
          <p:cNvPr id="48130" name="Picture 2" descr="http://ayende.com/Blog/images/ayende_com/Blog/WindowsLiveWriter/MultiTenancyKeepItSimpleREALLYSimple_CECD/image_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861048"/>
            <a:ext cx="2928035" cy="19442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다양한 관점의 정의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859216" cy="4525963"/>
          </a:xfrm>
          <a:ln>
            <a:noFill/>
          </a:ln>
        </p:spPr>
        <p:txBody>
          <a:bodyPr vert="horz">
            <a:normAutofit/>
          </a:bodyPr>
          <a:lstStyle/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가트너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인터넷 기술을 활용하여 다수의 고객들에게 높은 수준의 </a:t>
            </a:r>
            <a:r>
              <a:rPr lang="ko-KR" altLang="en-US" sz="1200" dirty="0" err="1" smtClean="0"/>
              <a:t>확</a:t>
            </a:r>
            <a:r>
              <a:rPr lang="ko-KR" altLang="en-US" sz="1200" dirty="0" err="1"/>
              <a:t>장</a:t>
            </a:r>
            <a:r>
              <a:rPr lang="ko-KR" altLang="en-US" sz="1200" dirty="0" err="1" smtClean="0"/>
              <a:t>성을</a:t>
            </a:r>
            <a:r>
              <a:rPr lang="ko-KR" altLang="en-US" sz="1200" dirty="0" smtClean="0"/>
              <a:t> 가진 자원들을 서비스로 제공하는 컴퓨팅의 한 형태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r>
              <a:rPr lang="ko-KR" altLang="en-US" sz="1200" dirty="0" err="1" smtClean="0"/>
              <a:t>포레스트</a:t>
            </a:r>
            <a:r>
              <a:rPr lang="ko-KR" altLang="en-US" sz="1200" dirty="0" smtClean="0"/>
              <a:t> 리서치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표준화된 </a:t>
            </a:r>
            <a:r>
              <a:rPr lang="en-US" altLang="ko-KR" sz="1200" dirty="0" smtClean="0"/>
              <a:t>IT </a:t>
            </a:r>
            <a:r>
              <a:rPr lang="ko-KR" altLang="en-US" sz="1200" dirty="0" smtClean="0"/>
              <a:t>기반 기능들이 </a:t>
            </a:r>
            <a:r>
              <a:rPr lang="en-US" altLang="ko-KR" sz="1200" dirty="0" smtClean="0"/>
              <a:t>IP</a:t>
            </a:r>
            <a:r>
              <a:rPr lang="ko-KR" altLang="en-US" sz="1200" dirty="0" smtClean="0"/>
              <a:t>를 통해 제공되며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언제나 접근이 허용되고 수요의 변화에 따라 가변적이며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사용량이나 광고에 기반한 </a:t>
            </a:r>
            <a:r>
              <a:rPr lang="ko-KR" altLang="en-US" sz="1200" dirty="0" err="1" smtClean="0"/>
              <a:t>과금</a:t>
            </a:r>
            <a:r>
              <a:rPr lang="ko-KR" altLang="en-US" sz="1200" dirty="0" smtClean="0"/>
              <a:t> 모형을 제공하며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웹 혹은 프로그램적인 인터페이스를 제공하는 컴퓨팅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r>
              <a:rPr lang="ko-KR" altLang="en-US" sz="1200" dirty="0" err="1" smtClean="0"/>
              <a:t>위키피디아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자원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소프프웨어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정보등이</a:t>
            </a:r>
            <a:r>
              <a:rPr lang="ko-KR" altLang="en-US" sz="1200" dirty="0" smtClean="0"/>
              <a:t> 공유되어 </a:t>
            </a:r>
            <a:r>
              <a:rPr lang="en-US" altLang="ko-KR" sz="1200" dirty="0" err="1" smtClean="0"/>
              <a:t>OnDemand</a:t>
            </a:r>
            <a:r>
              <a:rPr lang="ko-KR" altLang="en-US" sz="1200" dirty="0" smtClean="0"/>
              <a:t>로 제공되는 인터넷 기반의 컴퓨팅으로 전력 </a:t>
            </a:r>
            <a:r>
              <a:rPr lang="ko-KR" altLang="en-US" sz="1200" dirty="0" err="1" smtClean="0"/>
              <a:t>그리드와</a:t>
            </a:r>
            <a:r>
              <a:rPr lang="ko-KR" altLang="en-US" sz="1200" dirty="0" smtClean="0"/>
              <a:t> 유사한 개념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r>
              <a:rPr lang="en-US" altLang="ko-KR" sz="1200" dirty="0" smtClean="0"/>
              <a:t>BM : </a:t>
            </a:r>
            <a:r>
              <a:rPr lang="ko-KR" altLang="en-US" sz="1200" dirty="0" smtClean="0"/>
              <a:t>웹 기반 애플리케이션을 활용하여 대용량 데이터베이스를 인터넷 가상 공간에서 분산 처리하고 이 데이터를 </a:t>
            </a:r>
            <a:r>
              <a:rPr lang="ko-KR" altLang="en-US" sz="1200" dirty="0" err="1" smtClean="0"/>
              <a:t>데스크탑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PC, </a:t>
            </a:r>
            <a:r>
              <a:rPr lang="ko-KR" altLang="en-US" sz="1200" dirty="0" smtClean="0"/>
              <a:t>휴대전화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노트북 </a:t>
            </a:r>
            <a:r>
              <a:rPr lang="en-US" altLang="ko-KR" sz="1200" dirty="0" smtClean="0"/>
              <a:t>PC, PDA</a:t>
            </a:r>
            <a:r>
              <a:rPr lang="ko-KR" altLang="en-US" sz="1200" dirty="0" smtClean="0"/>
              <a:t>등 다양한 단말기에서 불러오거나 가공할 수 있게 하는 환경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r>
              <a:rPr lang="en-US" altLang="ko-KR" sz="1200" dirty="0" smtClean="0"/>
              <a:t>Cloud Computing </a:t>
            </a:r>
            <a:r>
              <a:rPr lang="en-US" altLang="ko-KR" sz="1200" dirty="0" err="1" smtClean="0"/>
              <a:t>usecase</a:t>
            </a:r>
            <a:r>
              <a:rPr lang="en-US" altLang="ko-KR" sz="1200" dirty="0" smtClean="0"/>
              <a:t> group :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컴퓨팅은 다양한 클라이언트 디바이스에 필요한 시점에 인터넷을 이용하여 공유 풀에 있는 서버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스토리지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애플리케이션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서비스 등과 같은 </a:t>
            </a:r>
            <a:r>
              <a:rPr lang="en-US" altLang="ko-KR" sz="1200" dirty="0" smtClean="0"/>
              <a:t>IT </a:t>
            </a:r>
            <a:r>
              <a:rPr lang="ko-KR" altLang="en-US" sz="1200" dirty="0" smtClean="0"/>
              <a:t>리소스에 쉽게 접근할 수 있는 것을 가능하게 하는 모델이다</a:t>
            </a:r>
            <a:r>
              <a:rPr lang="en-US" altLang="ko-KR" sz="1200" dirty="0" smtClean="0"/>
              <a:t>. IT </a:t>
            </a:r>
            <a:r>
              <a:rPr lang="ko-KR" altLang="en-US" sz="1200" dirty="0" smtClean="0"/>
              <a:t>자원의 배포는 쉽고 빨라야 하며 이를 위한 관리비용은 최소화 </a:t>
            </a:r>
            <a:endParaRPr lang="ko-KR" altLang="en-US" sz="1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716016" y="1340768"/>
            <a:ext cx="39604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"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진정한 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IT 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혁명은 지금부터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…</a:t>
            </a:r>
          </a:p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컴퓨팅 시대 온다</a:t>
            </a:r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“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Nicholas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Carr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왜 </a:t>
            </a:r>
            <a:r>
              <a:rPr lang="en-US" altLang="ko-KR" sz="3200" dirty="0" smtClean="0">
                <a:latin typeface="+mj-ea"/>
              </a:rPr>
              <a:t>Node.js</a:t>
            </a:r>
            <a:r>
              <a:rPr lang="ko-KR" altLang="en-US" sz="3200" dirty="0" smtClean="0">
                <a:latin typeface="+mj-ea"/>
              </a:rPr>
              <a:t>가 아닌가</a:t>
            </a:r>
            <a:r>
              <a:rPr lang="en-US" altLang="ko-KR" sz="3200" dirty="0">
                <a:latin typeface="+mj-ea"/>
              </a:rPr>
              <a:t>?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92500" lnSpcReduction="20000"/>
          </a:bodyPr>
          <a:lstStyle/>
          <a:p>
            <a:r>
              <a:rPr lang="en-US" altLang="ko-KR" sz="2000" dirty="0" smtClean="0"/>
              <a:t>I Need Control</a:t>
            </a:r>
            <a:br>
              <a:rPr lang="en-US" altLang="ko-KR" sz="2000" dirty="0" smtClean="0"/>
            </a:br>
            <a:r>
              <a:rPr lang="en-US" altLang="ko-KR" sz="2000" dirty="0" smtClean="0"/>
              <a:t>- Filter</a:t>
            </a:r>
            <a:br>
              <a:rPr lang="en-US" altLang="ko-KR" sz="2000" dirty="0" smtClean="0"/>
            </a:br>
            <a:r>
              <a:rPr lang="en-US" altLang="ko-KR" sz="2000" dirty="0" smtClean="0"/>
              <a:t>- Context</a:t>
            </a:r>
            <a:br>
              <a:rPr lang="en-US" altLang="ko-KR" sz="2000" dirty="0" smtClean="0"/>
            </a:br>
            <a:r>
              <a:rPr lang="en-US" altLang="ko-KR" sz="2000" dirty="0" smtClean="0"/>
              <a:t>- Multi Protocol on Port</a:t>
            </a:r>
            <a:br>
              <a:rPr lang="en-US" altLang="ko-KR" sz="2000" dirty="0" smtClean="0"/>
            </a:br>
            <a:r>
              <a:rPr lang="en-US" altLang="ko-KR" sz="2000" dirty="0" smtClean="0"/>
              <a:t>- Dynamic Handling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Testability</a:t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Javascript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가독성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smtClean="0"/>
              <a:t>하위 구조까지 접근할 수 없다</a:t>
            </a:r>
            <a:r>
              <a:rPr lang="en-US" altLang="ko-KR" sz="2000" dirty="0" smtClean="0"/>
              <a:t>. 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en-US" altLang="ko-KR" sz="2000" dirty="0" err="1" smtClean="0"/>
              <a:t>Javascript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domain </a:t>
            </a:r>
            <a:r>
              <a:rPr lang="ko-KR" altLang="en-US" sz="2000" dirty="0" smtClean="0"/>
              <a:t>한계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smtClean="0"/>
              <a:t>멀티 </a:t>
            </a:r>
            <a:r>
              <a:rPr lang="ko-KR" altLang="en-US" sz="2000" dirty="0" err="1" smtClean="0"/>
              <a:t>쓰레딩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Closure</a:t>
            </a:r>
            <a:r>
              <a:rPr lang="ko-KR" altLang="en-US" sz="2000" dirty="0" smtClean="0"/>
              <a:t> 구조의 복잡성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err="1" smtClean="0"/>
              <a:t>Aradon</a:t>
            </a:r>
            <a:r>
              <a:rPr lang="ko-KR" altLang="en-US" sz="2000" dirty="0" smtClean="0"/>
              <a:t>의 경우 </a:t>
            </a:r>
            <a:r>
              <a:rPr lang="en-US" altLang="ko-KR" sz="2000" dirty="0" err="1" smtClean="0"/>
              <a:t>EngineType</a:t>
            </a:r>
            <a:r>
              <a:rPr lang="ko-KR" altLang="en-US" sz="2000" dirty="0" smtClean="0"/>
              <a:t>에 따라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동기</a:t>
            </a:r>
            <a:r>
              <a:rPr lang="en-US" altLang="ko-KR" sz="2000" dirty="0" smtClean="0"/>
              <a:t>/</a:t>
            </a:r>
            <a:r>
              <a:rPr lang="ko-KR" altLang="en-US" sz="2000" dirty="0" err="1" smtClean="0"/>
              <a:t>비동기</a:t>
            </a:r>
            <a:r>
              <a:rPr lang="ko-KR" altLang="en-US" sz="2000" dirty="0" smtClean="0"/>
              <a:t> 선택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64514" name="Picture 2" descr="http://media.tumblr.com/tumblr_lo54zlj96H1qa7r0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3140968"/>
            <a:ext cx="3538364" cy="27882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>
                <a:latin typeface="+mj-ea"/>
              </a:rPr>
              <a:t>Aradon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pic>
        <p:nvPicPr>
          <p:cNvPr id="6" name="Picture 2" descr="http://library.thinkquest.org/08aug/01219/Drawings/Hydra/Hydra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444601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3995936" y="4221088"/>
            <a:ext cx="1285949" cy="1325919"/>
          </a:xfrm>
          <a:prstGeom prst="wedgeRoundRect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+mj-ea"/>
              </a:rPr>
              <a:t>Service </a:t>
            </a:r>
            <a:r>
              <a:rPr lang="en-US" altLang="ko-KR" sz="2000" dirty="0" smtClean="0">
                <a:latin typeface="+mj-ea"/>
                <a:ea typeface="+mj-ea"/>
              </a:rPr>
              <a:t>Platform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763688" y="4725144"/>
            <a:ext cx="1285949" cy="749151"/>
          </a:xfrm>
          <a:prstGeom prst="wedgeRoundRectCallout">
            <a:avLst>
              <a:gd name="adj1" fmla="val -20833"/>
              <a:gd name="adj2" fmla="val 7060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j-ea"/>
                <a:ea typeface="+mj-ea"/>
              </a:rPr>
              <a:t>Easy Call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228184" y="3356992"/>
            <a:ext cx="1584176" cy="2194780"/>
          </a:xfrm>
          <a:prstGeom prst="wedgeRoundRectCallout">
            <a:avLst>
              <a:gd name="adj1" fmla="val -20232"/>
              <a:gd name="adj2" fmla="val 5618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Flexible</a:t>
            </a:r>
          </a:p>
          <a:p>
            <a:pPr algn="ctr"/>
            <a:r>
              <a:rPr lang="en-US" altLang="ko-KR" sz="2400" dirty="0" smtClean="0">
                <a:latin typeface="+mj-ea"/>
                <a:ea typeface="+mj-ea"/>
              </a:rPr>
              <a:t>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1" name="Picture 5" descr="http://www.countrecorder.com/tech_support_icon_on_compu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996952"/>
            <a:ext cx="2016224" cy="201622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What </a:t>
            </a:r>
            <a:r>
              <a:rPr lang="en-US" altLang="ko-KR" sz="3200" dirty="0" err="1" smtClean="0">
                <a:latin typeface="+mj-ea"/>
              </a:rPr>
              <a:t>Aradon</a:t>
            </a:r>
            <a:r>
              <a:rPr lang="en-US" altLang="ko-KR" sz="3200" dirty="0" smtClean="0">
                <a:latin typeface="+mj-ea"/>
              </a:rPr>
              <a:t> ?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err="1" smtClean="0"/>
              <a:t>Tranditional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WebService</a:t>
            </a:r>
            <a:endParaRPr lang="ko-KR" altLang="en-US" sz="2000" dirty="0"/>
          </a:p>
        </p:txBody>
      </p:sp>
      <p:sp>
        <p:nvSpPr>
          <p:cNvPr id="5" name="순서도: 처리 4"/>
          <p:cNvSpPr/>
          <p:nvPr/>
        </p:nvSpPr>
        <p:spPr>
          <a:xfrm>
            <a:off x="5004048" y="2564904"/>
            <a:ext cx="1872208" cy="2304256"/>
          </a:xfrm>
          <a:prstGeom prst="flowChartProcess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Tomcat</a:t>
            </a:r>
          </a:p>
          <a:p>
            <a:pPr algn="ctr"/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Servlet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Container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순서도: 처리 5"/>
          <p:cNvSpPr/>
          <p:nvPr/>
        </p:nvSpPr>
        <p:spPr>
          <a:xfrm>
            <a:off x="7236296" y="2564904"/>
            <a:ext cx="1503784" cy="711696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Resource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5148064" y="2636912"/>
            <a:ext cx="1512168" cy="1368152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</a:t>
            </a:r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Servlet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(Based Spring, Struts)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267744" y="2996952"/>
            <a:ext cx="2304256" cy="36004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 Request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왼쪽 화살표 9"/>
          <p:cNvSpPr/>
          <p:nvPr/>
        </p:nvSpPr>
        <p:spPr>
          <a:xfrm>
            <a:off x="2267744" y="3501008"/>
            <a:ext cx="2304256" cy="432048"/>
          </a:xfrm>
          <a:prstGeom prst="leftArrow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 Response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2636912"/>
            <a:ext cx="7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</a:t>
            </a:r>
            <a:endParaRPr lang="ko-KR" altLang="en-US" dirty="0"/>
          </a:p>
        </p:txBody>
      </p:sp>
      <p:sp>
        <p:nvSpPr>
          <p:cNvPr id="12" name="순서도: 처리 11"/>
          <p:cNvSpPr/>
          <p:nvPr/>
        </p:nvSpPr>
        <p:spPr>
          <a:xfrm>
            <a:off x="7164288" y="2636912"/>
            <a:ext cx="1503784" cy="711696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4248" y="1916832"/>
            <a:ext cx="6480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</a:t>
            </a:r>
            <a:endParaRPr lang="ko-KR" altLang="en-US" dirty="0"/>
          </a:p>
        </p:txBody>
      </p:sp>
      <p:sp>
        <p:nvSpPr>
          <p:cNvPr id="15" name="아래로 구부러진 화살표 14"/>
          <p:cNvSpPr/>
          <p:nvPr/>
        </p:nvSpPr>
        <p:spPr>
          <a:xfrm>
            <a:off x="6732240" y="2276872"/>
            <a:ext cx="792088" cy="288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 descr="http://www.geocentric.com/_files/images/mobile-p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221088"/>
            <a:ext cx="1008112" cy="1335067"/>
          </a:xfrm>
          <a:prstGeom prst="rect">
            <a:avLst/>
          </a:prstGeom>
          <a:noFill/>
        </p:spPr>
      </p:pic>
      <p:pic>
        <p:nvPicPr>
          <p:cNvPr id="17" name="Picture 5" descr="http://www.countrecorder.com/tech_support_icon_on_compu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348880"/>
            <a:ext cx="864096" cy="864096"/>
          </a:xfrm>
          <a:prstGeom prst="rect">
            <a:avLst/>
          </a:prstGeom>
          <a:noFill/>
        </p:spPr>
      </p:pic>
      <p:sp>
        <p:nvSpPr>
          <p:cNvPr id="14" name="순서도: 처리 13"/>
          <p:cNvSpPr/>
          <p:nvPr/>
        </p:nvSpPr>
        <p:spPr>
          <a:xfrm>
            <a:off x="5283691" y="2946618"/>
            <a:ext cx="1512168" cy="504056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LetService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5220072" y="2852936"/>
            <a:ext cx="1512168" cy="504056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LetService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What </a:t>
            </a:r>
            <a:r>
              <a:rPr lang="en-US" altLang="ko-KR" sz="3200" dirty="0" err="1" smtClean="0">
                <a:latin typeface="+mj-ea"/>
              </a:rPr>
              <a:t>Aradon</a:t>
            </a:r>
            <a:r>
              <a:rPr lang="en-US" altLang="ko-KR" sz="3200" dirty="0" smtClean="0">
                <a:latin typeface="+mj-ea"/>
              </a:rPr>
              <a:t> ?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err="1" smtClean="0"/>
              <a:t>Aradon</a:t>
            </a:r>
            <a:endParaRPr lang="ko-KR" altLang="en-US" sz="2000" dirty="0"/>
          </a:p>
        </p:txBody>
      </p:sp>
      <p:sp>
        <p:nvSpPr>
          <p:cNvPr id="5" name="순서도: 처리 4"/>
          <p:cNvSpPr/>
          <p:nvPr/>
        </p:nvSpPr>
        <p:spPr>
          <a:xfrm>
            <a:off x="5004048" y="2564904"/>
            <a:ext cx="2376264" cy="2232248"/>
          </a:xfrm>
          <a:prstGeom prst="flowChartProcess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Aradon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순서도: 처리 5"/>
          <p:cNvSpPr/>
          <p:nvPr/>
        </p:nvSpPr>
        <p:spPr>
          <a:xfrm>
            <a:off x="7164288" y="3501008"/>
            <a:ext cx="1503784" cy="711696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Resource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5148064" y="2780928"/>
            <a:ext cx="1512168" cy="504056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Let Service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203848" y="2996952"/>
            <a:ext cx="1368152" cy="93610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왼쪽 화살표 9"/>
          <p:cNvSpPr/>
          <p:nvPr/>
        </p:nvSpPr>
        <p:spPr>
          <a:xfrm>
            <a:off x="3131840" y="4005064"/>
            <a:ext cx="1440160" cy="792088"/>
          </a:xfrm>
          <a:prstGeom prst="leftArrow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3848" y="2564904"/>
            <a:ext cx="151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 Extend</a:t>
            </a:r>
            <a:endParaRPr lang="ko-KR" altLang="en-US" dirty="0"/>
          </a:p>
        </p:txBody>
      </p:sp>
      <p:sp>
        <p:nvSpPr>
          <p:cNvPr id="12" name="순서도: 처리 11"/>
          <p:cNvSpPr/>
          <p:nvPr/>
        </p:nvSpPr>
        <p:spPr>
          <a:xfrm>
            <a:off x="7092280" y="3573016"/>
            <a:ext cx="1503784" cy="711696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827584" y="3140968"/>
            <a:ext cx="648072" cy="864096"/>
          </a:xfrm>
          <a:prstGeom prst="flowChartProcess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Other Service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899592" y="3212976"/>
            <a:ext cx="504056" cy="36004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7346" name="Picture 2" descr="http://file.webchobo.com/attach/1/102735189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3501008"/>
            <a:ext cx="1324887" cy="1080120"/>
          </a:xfrm>
          <a:prstGeom prst="rect">
            <a:avLst/>
          </a:prstGeom>
          <a:noFill/>
        </p:spPr>
      </p:pic>
      <p:pic>
        <p:nvPicPr>
          <p:cNvPr id="57352" name="Picture 8" descr="http://gigglehd.com/zbxe/files/attach/images/296468/402/187/003/googl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5157192"/>
            <a:ext cx="1440160" cy="960107"/>
          </a:xfrm>
          <a:prstGeom prst="rect">
            <a:avLst/>
          </a:prstGeom>
          <a:noFill/>
        </p:spPr>
      </p:pic>
      <p:pic>
        <p:nvPicPr>
          <p:cNvPr id="57350" name="Picture 6" descr="http://pds20.egloos.com/pds/201009/20/87/e0002487_4c96b7681db0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8224" y="5589240"/>
            <a:ext cx="1339684" cy="50405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6732240" y="4941168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 Open API</a:t>
            </a:r>
            <a:endParaRPr lang="ko-KR" altLang="en-US" dirty="0"/>
          </a:p>
        </p:txBody>
      </p:sp>
      <p:sp>
        <p:nvSpPr>
          <p:cNvPr id="24" name="오른쪽으로 구부러진 화살표 23"/>
          <p:cNvSpPr/>
          <p:nvPr/>
        </p:nvSpPr>
        <p:spPr>
          <a:xfrm>
            <a:off x="6660232" y="4869160"/>
            <a:ext cx="288032" cy="5760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83768" y="1988840"/>
            <a:ext cx="3096344" cy="3240360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What </a:t>
            </a:r>
            <a:r>
              <a:rPr lang="en-US" altLang="ko-KR" sz="3200" dirty="0" err="1" smtClean="0">
                <a:latin typeface="+mj-ea"/>
              </a:rPr>
              <a:t>Aradon</a:t>
            </a:r>
            <a:r>
              <a:rPr lang="en-US" altLang="ko-KR" sz="3200" dirty="0" smtClean="0">
                <a:latin typeface="+mj-ea"/>
              </a:rPr>
              <a:t> ?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err="1" smtClean="0"/>
              <a:t>Aradon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6228184" y="2780928"/>
            <a:ext cx="1512168" cy="360040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HttpHandler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92080" y="2708920"/>
            <a:ext cx="1008112" cy="1872208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Connection Engine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228184" y="3212976"/>
            <a:ext cx="1512168" cy="360040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WebDavHandler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28184" y="3645024"/>
            <a:ext cx="1512168" cy="360040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WebSocketHandler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228184" y="4077072"/>
            <a:ext cx="1512168" cy="360040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EventSourceHandler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92080" y="4653136"/>
            <a:ext cx="1008112" cy="1080120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Simple, Jetty, </a:t>
            </a:r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Netty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Restlet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43608" y="2708920"/>
            <a:ext cx="2312640" cy="1872208"/>
            <a:chOff x="683568" y="2852936"/>
            <a:chExt cx="2312640" cy="1872208"/>
          </a:xfrm>
        </p:grpSpPr>
        <p:sp>
          <p:nvSpPr>
            <p:cNvPr id="35" name="직사각형 34"/>
            <p:cNvSpPr/>
            <p:nvPr/>
          </p:nvSpPr>
          <p:spPr>
            <a:xfrm>
              <a:off x="683568" y="2852936"/>
              <a:ext cx="2312640" cy="18722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WrapperClient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547664" y="2924944"/>
              <a:ext cx="1368152" cy="115212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AradonClient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907704" y="3068960"/>
              <a:ext cx="936104" cy="64807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Async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HttpClient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37" name="오른쪽 화살표 36"/>
          <p:cNvSpPr/>
          <p:nvPr/>
        </p:nvSpPr>
        <p:spPr>
          <a:xfrm>
            <a:off x="3635896" y="2996952"/>
            <a:ext cx="1368152" cy="93610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Request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왼쪽 화살표 37"/>
          <p:cNvSpPr/>
          <p:nvPr/>
        </p:nvSpPr>
        <p:spPr>
          <a:xfrm>
            <a:off x="3563888" y="4005064"/>
            <a:ext cx="1440160" cy="792088"/>
          </a:xfrm>
          <a:prstGeom prst="leftArrow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Response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59679" y="2564904"/>
            <a:ext cx="151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HTTP Extend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7812360" y="2132856"/>
            <a:ext cx="855712" cy="2295872"/>
          </a:xfrm>
          <a:prstGeom prst="rect">
            <a:avLst/>
          </a:prstGeom>
          <a:solidFill>
            <a:schemeClr val="bg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Context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228184" y="2132856"/>
            <a:ext cx="1512168" cy="360040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Filter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Aradon</a:t>
            </a:r>
            <a:r>
              <a:rPr lang="en-US" altLang="ko-KR" dirty="0" smtClean="0"/>
              <a:t> Download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err="1" smtClean="0"/>
              <a:t>Egit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1800" dirty="0" smtClean="0">
                <a:hlinkClick r:id="rId2"/>
              </a:rPr>
              <a:t>http://www.vogella.com/articles/EGit/article.html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>
                <a:hlinkClick r:id="rId3"/>
              </a:rPr>
              <a:t>http://download.eclipse.org/egit/updates</a:t>
            </a:r>
            <a:endParaRPr lang="en-US" altLang="ko-KR" sz="1800" dirty="0" smtClean="0"/>
          </a:p>
          <a:p>
            <a:endParaRPr lang="en-US" altLang="ko-KR" sz="2400" dirty="0" smtClean="0"/>
          </a:p>
          <a:p>
            <a:r>
              <a:rPr lang="en-US" altLang="ko-KR" sz="2000" dirty="0" err="1" smtClean="0"/>
              <a:t>AradonServer</a:t>
            </a:r>
            <a:r>
              <a:rPr lang="en-US" altLang="ko-KR" sz="2000" dirty="0" smtClean="0"/>
              <a:t> : </a:t>
            </a:r>
            <a:r>
              <a:rPr lang="en-US" altLang="ko-KR" sz="2000" dirty="0" smtClean="0">
                <a:hlinkClick r:id="rId4"/>
              </a:rPr>
              <a:t>https://github.com/bleujin/aradon</a:t>
            </a:r>
            <a:endParaRPr lang="en-US" altLang="ko-KR" sz="2000" dirty="0" smtClean="0"/>
          </a:p>
          <a:p>
            <a:r>
              <a:rPr lang="en-US" altLang="ko-KR" sz="2000" dirty="0" err="1" smtClean="0"/>
              <a:t>AradonCleint</a:t>
            </a:r>
            <a:r>
              <a:rPr lang="en-US" altLang="ko-KR" sz="2000" dirty="0" smtClean="0"/>
              <a:t> : </a:t>
            </a:r>
            <a:r>
              <a:rPr lang="en-US" altLang="ko-KR" sz="2000" dirty="0" smtClean="0">
                <a:hlinkClick r:id="rId5"/>
              </a:rPr>
              <a:t>https://github.com/bleujin/aradonClient</a:t>
            </a:r>
            <a:endParaRPr lang="en-US" altLang="ko-KR" sz="2000" dirty="0" smtClean="0"/>
          </a:p>
          <a:p>
            <a:r>
              <a:rPr lang="en-US" altLang="ko-KR" sz="2000" dirty="0" err="1" smtClean="0"/>
              <a:t>AradonExtend</a:t>
            </a:r>
            <a:r>
              <a:rPr lang="en-US" altLang="ko-KR" sz="2000" dirty="0" smtClean="0"/>
              <a:t> : </a:t>
            </a:r>
            <a:r>
              <a:rPr lang="en-US" altLang="ko-KR" sz="2000" dirty="0" smtClean="0">
                <a:hlinkClick r:id="rId6"/>
              </a:rPr>
              <a:t>https://github.com/bleujin/aradonExtend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doc : http://bleujin.springnote.com/pages/10761118</a:t>
            </a:r>
          </a:p>
          <a:p>
            <a:endParaRPr lang="ko-KR" altLang="en-US" sz="20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pic>
        <p:nvPicPr>
          <p:cNvPr id="69634" name="Picture 2" descr="http://kinlane-productions.s3.amazonaws.com/github/github-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4149080"/>
            <a:ext cx="1690623" cy="17281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Hello World </a:t>
            </a:r>
            <a:r>
              <a:rPr lang="ko-KR" altLang="en-US" sz="3200" dirty="0" smtClean="0">
                <a:latin typeface="+mj-ea"/>
              </a:rPr>
              <a:t>만들기</a:t>
            </a:r>
            <a:r>
              <a:rPr lang="en-US" altLang="ko-KR" sz="3200" dirty="0" smtClean="0">
                <a:latin typeface="+mj-ea"/>
              </a:rPr>
              <a:t>(</a:t>
            </a:r>
            <a:r>
              <a:rPr lang="ko-KR" altLang="en-US" sz="3200" dirty="0" smtClean="0">
                <a:latin typeface="+mj-ea"/>
              </a:rPr>
              <a:t>실습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Let </a:t>
            </a:r>
            <a:r>
              <a:rPr lang="ko-KR" altLang="en-US" sz="2000" dirty="0" smtClean="0"/>
              <a:t>만들기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parameter</a:t>
            </a:r>
            <a:r>
              <a:rPr lang="ko-KR" altLang="en-US" sz="2000" dirty="0" smtClean="0"/>
              <a:t>를 받아서 </a:t>
            </a:r>
            <a:r>
              <a:rPr lang="en-US" altLang="ko-KR" sz="2000" dirty="0" smtClean="0"/>
              <a:t>Hello {name} </a:t>
            </a:r>
            <a:r>
              <a:rPr lang="ko-KR" altLang="en-US" sz="2000" dirty="0" smtClean="0"/>
              <a:t>출력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en-US" altLang="ko-KR" sz="2000" dirty="0" smtClean="0"/>
              <a:t>Let Test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Let Service(on Browser)</a:t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pic>
        <p:nvPicPr>
          <p:cNvPr id="11266" name="Picture 2" descr="http://t0.gstatic.com/images?q=tbn:ANd9GcRXqdelyd7RZrQ6qk1b0ujCGiUj1M39ioGrmKNmDCszrYJiOovOek0-AOLhb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356992"/>
            <a:ext cx="3679095" cy="2448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Chat </a:t>
            </a:r>
            <a:r>
              <a:rPr lang="ko-KR" altLang="en-US" sz="3200" dirty="0" smtClean="0">
                <a:latin typeface="+mj-ea"/>
              </a:rPr>
              <a:t>만들기</a:t>
            </a:r>
            <a:r>
              <a:rPr lang="en-US" altLang="ko-KR" sz="3200" dirty="0" smtClean="0">
                <a:latin typeface="+mj-ea"/>
              </a:rPr>
              <a:t>(</a:t>
            </a:r>
            <a:r>
              <a:rPr lang="ko-KR" altLang="en-US" sz="3200" dirty="0" smtClean="0">
                <a:latin typeface="+mj-ea"/>
              </a:rPr>
              <a:t>실습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err="1" smtClean="0"/>
              <a:t>WebSocket</a:t>
            </a:r>
            <a:r>
              <a:rPr lang="en-US" altLang="ko-KR" sz="2000" dirty="0" smtClean="0"/>
              <a:t> Handler </a:t>
            </a:r>
            <a:r>
              <a:rPr lang="ko-KR" altLang="en-US" sz="2000" dirty="0" smtClean="0"/>
              <a:t>만들기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err="1" smtClean="0"/>
              <a:t>WebSocket</a:t>
            </a:r>
            <a:r>
              <a:rPr lang="en-US" altLang="ko-KR" sz="2000" dirty="0" smtClean="0"/>
              <a:t> Client </a:t>
            </a:r>
            <a:r>
              <a:rPr lang="ko-KR" altLang="en-US" sz="2000" dirty="0" smtClean="0"/>
              <a:t>로 접속하기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err="1" smtClean="0"/>
              <a:t>StaticFile</a:t>
            </a:r>
            <a:r>
              <a:rPr lang="en-US" altLang="ko-KR" sz="2000" dirty="0" smtClean="0"/>
              <a:t> Handler </a:t>
            </a:r>
            <a:r>
              <a:rPr lang="ko-KR" altLang="en-US" sz="2000" dirty="0" smtClean="0"/>
              <a:t>만들기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Browser</a:t>
            </a:r>
            <a:r>
              <a:rPr lang="ko-KR" altLang="en-US" sz="2000" dirty="0" smtClean="0"/>
              <a:t>로 접속하기</a:t>
            </a:r>
            <a:endParaRPr lang="ko-KR" altLang="en-US" sz="2000" dirty="0"/>
          </a:p>
        </p:txBody>
      </p:sp>
      <p:pic>
        <p:nvPicPr>
          <p:cNvPr id="10242" name="Picture 2" descr="http://cl.jroo.me/z3/-/5/I/d/a.aaa-Suprised-cat-chat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3429000"/>
            <a:ext cx="3593336" cy="26830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Repository </a:t>
            </a:r>
            <a:r>
              <a:rPr lang="ko-KR" altLang="en-US" sz="3200" dirty="0" smtClean="0">
                <a:latin typeface="+mj-ea"/>
              </a:rPr>
              <a:t>만들기</a:t>
            </a:r>
            <a:r>
              <a:rPr lang="en-US" altLang="ko-KR" sz="3200" dirty="0" smtClean="0">
                <a:latin typeface="+mj-ea"/>
              </a:rPr>
              <a:t>(</a:t>
            </a:r>
            <a:r>
              <a:rPr lang="ko-KR" altLang="en-US" sz="3200" dirty="0" smtClean="0">
                <a:latin typeface="+mj-ea"/>
              </a:rPr>
              <a:t>실습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RDB Service </a:t>
            </a:r>
            <a:r>
              <a:rPr lang="ko-KR" altLang="en-US" sz="2000" dirty="0" smtClean="0"/>
              <a:t>등록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Wrapper Client(</a:t>
            </a:r>
            <a:r>
              <a:rPr lang="en-US" altLang="ko-KR" sz="2000" dirty="0" err="1" smtClean="0"/>
              <a:t>MongoNode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9218" name="Picture 2" descr="https://communities.netapp.com/servlet/JiveServlet/showImage/102-9947-12-9495/feat_fig1_l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356992"/>
            <a:ext cx="4772903" cy="27611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collectivematters.com/wp-content/uploads/2009/11/ask-get-wan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3555056"/>
            <a:ext cx="3771149" cy="246623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할 수 있는 것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600" dirty="0" smtClean="0"/>
              <a:t>서비스를 띄우지 않고 </a:t>
            </a:r>
            <a:r>
              <a:rPr lang="en-US" altLang="ko-KR" sz="1600" dirty="0" smtClean="0"/>
              <a:t>Test </a:t>
            </a:r>
            <a:r>
              <a:rPr lang="ko-KR" altLang="en-US" sz="1600" dirty="0" smtClean="0"/>
              <a:t>가능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WAS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Embed</a:t>
            </a:r>
            <a:r>
              <a:rPr lang="ko-KR" altLang="en-US" sz="1600" dirty="0" smtClean="0"/>
              <a:t>되어 </a:t>
            </a:r>
            <a:r>
              <a:rPr lang="en-US" altLang="ko-KR" sz="1600" dirty="0" err="1" smtClean="0"/>
              <a:t>Servlet</a:t>
            </a:r>
            <a:r>
              <a:rPr lang="en-US" altLang="ko-KR" sz="1600" dirty="0" smtClean="0"/>
              <a:t> REST Mode</a:t>
            </a:r>
            <a:r>
              <a:rPr lang="ko-KR" altLang="en-US" sz="1600" dirty="0" smtClean="0"/>
              <a:t>로 동작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400" dirty="0" smtClean="0"/>
              <a:t>HTTP, </a:t>
            </a:r>
            <a:r>
              <a:rPr lang="en-US" altLang="ko-KR" sz="1400" dirty="0" err="1" smtClean="0"/>
              <a:t>WebDav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WebSocket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EventSource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등의 다양한 </a:t>
            </a:r>
            <a:r>
              <a:rPr lang="en-US" altLang="ko-KR" sz="1400" dirty="0" smtClean="0"/>
              <a:t>Protocol </a:t>
            </a:r>
            <a:r>
              <a:rPr lang="ko-KR" altLang="en-US" sz="1400" dirty="0" smtClean="0"/>
              <a:t>지원</a:t>
            </a:r>
            <a:endParaRPr lang="en-US" altLang="ko-KR" sz="14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Streaming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Request/Response Data </a:t>
            </a:r>
            <a:r>
              <a:rPr lang="ko-KR" altLang="en-US" sz="1600" dirty="0" smtClean="0"/>
              <a:t>직렬화 가능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War</a:t>
            </a:r>
            <a:r>
              <a:rPr lang="ko-KR" altLang="en-US" sz="1600" dirty="0" smtClean="0"/>
              <a:t>와 비슷하게 </a:t>
            </a:r>
            <a:r>
              <a:rPr lang="en-US" altLang="ko-KR" sz="1600" dirty="0" smtClean="0"/>
              <a:t>Zip </a:t>
            </a:r>
            <a:r>
              <a:rPr lang="ko-KR" altLang="en-US" sz="1600" dirty="0" smtClean="0"/>
              <a:t>형태로 서비스 배포 및 등록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등록된 서비스의 통제 및 모니터링 등의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MetaService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별도의 </a:t>
            </a:r>
            <a:r>
              <a:rPr lang="en-US" altLang="ko-KR" sz="1600" dirty="0" smtClean="0"/>
              <a:t>Java Developed </a:t>
            </a:r>
            <a:r>
              <a:rPr lang="en-US" altLang="ko-KR" sz="1600" dirty="0" err="1" smtClean="0"/>
              <a:t>Aradon</a:t>
            </a:r>
            <a:r>
              <a:rPr lang="en-US" altLang="ko-KR" sz="1600" dirty="0" smtClean="0"/>
              <a:t> Client</a:t>
            </a:r>
          </a:p>
          <a:p>
            <a:endParaRPr lang="en-US" altLang="ko-KR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패러다임의 변화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3568" y="4941168"/>
            <a:ext cx="5122912" cy="964704"/>
          </a:xfrm>
        </p:spPr>
        <p:txBody>
          <a:bodyPr vert="horz">
            <a:normAutofit/>
          </a:bodyPr>
          <a:lstStyle/>
          <a:p>
            <a:r>
              <a:rPr lang="ko-KR" altLang="en-US" sz="1600" dirty="0" smtClean="0"/>
              <a:t>컴퓨팅 자원의 소유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사용방식의 변화</a:t>
            </a:r>
            <a:endParaRPr lang="en-US" altLang="ko-KR" sz="1600" dirty="0" smtClean="0"/>
          </a:p>
          <a:p>
            <a:r>
              <a:rPr lang="ko-KR" altLang="en-US" sz="1600" dirty="0" smtClean="0"/>
              <a:t>데이터의 증가 및 글로벌화된 인터넷 서비스</a:t>
            </a:r>
            <a:endParaRPr lang="en-US" altLang="ko-KR" sz="1600" dirty="0" smtClean="0"/>
          </a:p>
          <a:p>
            <a:r>
              <a:rPr lang="ko-KR" altLang="en-US" sz="1600" dirty="0" smtClean="0"/>
              <a:t>시스템 복잡성 증가 및 소유 비용 증가</a:t>
            </a:r>
            <a:endParaRPr lang="ko-KR" altLang="en-US" sz="1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pic>
        <p:nvPicPr>
          <p:cNvPr id="1026" name="Picture 2" descr="http://kms22.biznine.com/bin/minihome/upload/2819/data/edit/upload/77d11a16-bf3a-4604-b65c-55b6353057d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96752"/>
            <a:ext cx="7344816" cy="33843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732240" y="2492896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각자 </a:t>
            </a:r>
            <a:r>
              <a:rPr lang="ko-KR" altLang="en-US" sz="1200" dirty="0" err="1" smtClean="0"/>
              <a:t>데이타센터</a:t>
            </a:r>
            <a:r>
              <a:rPr lang="ko-KR" altLang="en-US" sz="1200" dirty="0" smtClean="0"/>
              <a:t> 관리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4149080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대규모 컴퓨팅 자원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115616" y="422108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전력 산업은 이미 중앙집중 모델로 이동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하고 싶은 것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ko-KR" sz="2000" dirty="0" err="1" smtClean="0"/>
              <a:t>Aradon</a:t>
            </a:r>
            <a:r>
              <a:rPr lang="en-US" altLang="ko-KR" sz="2000" dirty="0" smtClean="0"/>
              <a:t> Agent</a:t>
            </a:r>
            <a:br>
              <a:rPr lang="en-US" altLang="ko-KR" sz="2000" dirty="0" smtClean="0"/>
            </a:br>
            <a:r>
              <a:rPr lang="en-US" altLang="ko-KR" sz="2000" dirty="0" smtClean="0"/>
              <a:t>Service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Dynamic Deploy &amp; </a:t>
            </a:r>
            <a:r>
              <a:rPr lang="en-US" altLang="ko-KR" sz="2000" dirty="0" err="1" smtClean="0"/>
              <a:t>ReDeploy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Java Agent</a:t>
            </a:r>
            <a:r>
              <a:rPr lang="ko-KR" altLang="en-US" sz="2000" dirty="0" smtClean="0"/>
              <a:t>를 활용한 </a:t>
            </a:r>
            <a:r>
              <a:rPr lang="en-US" altLang="ko-KR" sz="2000" dirty="0" smtClean="0"/>
              <a:t>Debugging Mode Service </a:t>
            </a:r>
            <a:r>
              <a:rPr lang="ko-KR" altLang="en-US" sz="2000" dirty="0" smtClean="0"/>
              <a:t>개발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en-US" altLang="ko-KR" sz="2000" dirty="0" smtClean="0"/>
              <a:t>Repository Service(</a:t>
            </a:r>
            <a:r>
              <a:rPr lang="en-US" altLang="ko-KR" sz="2000" dirty="0" err="1" smtClean="0"/>
              <a:t>SaaS</a:t>
            </a:r>
            <a:r>
              <a:rPr lang="en-US" altLang="ko-KR" sz="2000" dirty="0" smtClean="0"/>
              <a:t>)</a:t>
            </a:r>
            <a:br>
              <a:rPr lang="en-US" altLang="ko-KR" sz="2000" dirty="0" smtClean="0"/>
            </a:br>
            <a:r>
              <a:rPr lang="en-US" altLang="ko-KR" sz="2000" dirty="0" smtClean="0"/>
              <a:t>Data, Chunk, Streaming</a:t>
            </a:r>
            <a:endParaRPr lang="ko-KR" altLang="en-US" sz="2000" dirty="0"/>
          </a:p>
        </p:txBody>
      </p:sp>
      <p:pic>
        <p:nvPicPr>
          <p:cNvPr id="38916" name="Picture 4" descr="http://3.bp.blogspot.com/-bXcla05HSQY/Txc4n3Uk6EI/AAAAAAAAAf8/BXzc7_V53gA/s1600/does_want_lolc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3284984"/>
            <a:ext cx="2793504" cy="290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못 하는 것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800" dirty="0" err="1" smtClean="0"/>
              <a:t>IaaS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1800" dirty="0" smtClean="0"/>
              <a:t>- AWS</a:t>
            </a:r>
            <a:r>
              <a:rPr lang="ko-KR" altLang="en-US" sz="1800" dirty="0"/>
              <a:t> </a:t>
            </a:r>
            <a:r>
              <a:rPr lang="en-US" altLang="ko-KR" sz="1800" dirty="0" err="1" smtClean="0"/>
              <a:t>IaaS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사용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400" dirty="0" smtClean="0"/>
              <a:t>컴퓨팅 가상화 플랫폼 서비스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1800" dirty="0" smtClean="0"/>
              <a:t>- AWS</a:t>
            </a:r>
            <a:r>
              <a:rPr lang="ko-KR" altLang="en-US" sz="1800" dirty="0" smtClean="0"/>
              <a:t>나 </a:t>
            </a:r>
            <a:r>
              <a:rPr lang="en-US" altLang="ko-KR" sz="1800" dirty="0" smtClean="0"/>
              <a:t>KT</a:t>
            </a:r>
            <a:r>
              <a:rPr lang="ko-KR" altLang="en-US" sz="1800" dirty="0" smtClean="0"/>
              <a:t>의 가상화 플랫폼을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컴퓨팅 가상화와 관련된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</a:t>
            </a:r>
            <a:r>
              <a:rPr lang="en-US" altLang="ko-KR" sz="1800" dirty="0" err="1" smtClean="0"/>
              <a:t>OpenSource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활용</a:t>
            </a:r>
            <a:endParaRPr lang="ko-KR" altLang="en-US" sz="1800" dirty="0"/>
          </a:p>
        </p:txBody>
      </p:sp>
      <p:pic>
        <p:nvPicPr>
          <p:cNvPr id="6" name="Picture 2" descr="http://iseeahappyface.com/upload/now-we-know-for-sure-beers-cant-read6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3212976"/>
            <a:ext cx="3538363" cy="26537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3861048"/>
            <a:ext cx="3312368" cy="217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2" descr="http://4.bp.blogspot.com/-U8oDJ7W0k0E/TgthiEWvwdI/AAAAAAAACI8/bwU-z7NjUWA/s1600/do-not-want-cat-cats-kitten-kitty-pic-picture-funny-lolcat-cute-fun-lovely-photo-ima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628800"/>
            <a:ext cx="2736304" cy="2055296"/>
          </a:xfrm>
          <a:prstGeom prst="rect">
            <a:avLst/>
          </a:prstGeom>
          <a:noFill/>
        </p:spPr>
      </p:pic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1800" dirty="0" err="1" smtClean="0"/>
              <a:t>Servlet</a:t>
            </a:r>
            <a:r>
              <a:rPr lang="en-US" altLang="ko-KR" sz="1800" dirty="0" smtClean="0"/>
              <a:t> Container Service</a:t>
            </a:r>
          </a:p>
          <a:p>
            <a:pPr lvl="1"/>
            <a:r>
              <a:rPr lang="ko-KR" altLang="en-US" sz="1400" dirty="0" smtClean="0"/>
              <a:t>간단한 </a:t>
            </a:r>
            <a:r>
              <a:rPr lang="en-US" altLang="ko-KR" sz="1400" dirty="0" err="1" smtClean="0"/>
              <a:t>Servlet</a:t>
            </a:r>
            <a:r>
              <a:rPr lang="en-US" altLang="ko-KR" sz="1400" dirty="0" smtClean="0"/>
              <a:t> Container : </a:t>
            </a:r>
            <a:r>
              <a:rPr lang="en-US" altLang="ko-KR" sz="1400" dirty="0" smtClean="0">
                <a:hlinkClick r:id="rId4"/>
              </a:rPr>
              <a:t>http://winstone.sourceforge.net/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View Template Service 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누구에게나 맞는 모자는 없다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그냥 </a:t>
            </a:r>
            <a:r>
              <a:rPr lang="en-US" altLang="ko-KR" sz="1800" dirty="0" smtClean="0"/>
              <a:t>Struts, Spring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JSTL</a:t>
            </a:r>
            <a:r>
              <a:rPr lang="ko-KR" altLang="en-US" sz="1800" dirty="0" smtClean="0"/>
              <a:t>을 쓰거나 </a:t>
            </a:r>
            <a:r>
              <a:rPr lang="en-US" altLang="ko-KR" sz="1800" dirty="0" smtClean="0"/>
              <a:t>Velocity </a:t>
            </a:r>
            <a:r>
              <a:rPr lang="ko-KR" altLang="en-US" sz="1800" dirty="0" smtClean="0"/>
              <a:t>등 </a:t>
            </a:r>
            <a:r>
              <a:rPr lang="en-US" altLang="ko-KR" sz="1800" dirty="0" err="1" smtClean="0"/>
              <a:t>Opensource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이용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800" dirty="0" smtClean="0"/>
              <a:t>Cluster Mode Server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WSDL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WebService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아주 간단한걸 하기 위해 너무 복잡한 기술을 쓴다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Learning Curve</a:t>
            </a:r>
            <a:r>
              <a:rPr lang="ko-KR" altLang="en-US" sz="1800" dirty="0" smtClean="0"/>
              <a:t>가 높다</a:t>
            </a:r>
            <a:r>
              <a:rPr lang="en-US" altLang="ko-KR" sz="1800" dirty="0" smtClean="0"/>
              <a:t>. </a:t>
            </a:r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+mj-ea"/>
              </a:rPr>
              <a:t>안</a:t>
            </a:r>
            <a:r>
              <a:rPr lang="ko-KR" altLang="en-US" sz="3200" dirty="0" smtClean="0">
                <a:latin typeface="+mj-ea"/>
              </a:rPr>
              <a:t> 하는 것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AWS &amp; Platform </a:t>
            </a:r>
            <a:r>
              <a:rPr lang="en-US" altLang="ko-KR" dirty="0" err="1" smtClean="0"/>
              <a:t>Araodn</a:t>
            </a:r>
            <a:endParaRPr lang="ko-KR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pic>
        <p:nvPicPr>
          <p:cNvPr id="37890" name="Picture 2" descr="http://cfile22.uf.tistory.com/image/17652C1D4AAE64BD08A2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3990975" cy="4000501"/>
          </a:xfrm>
          <a:prstGeom prst="rect">
            <a:avLst/>
          </a:prstGeom>
          <a:noFill/>
        </p:spPr>
      </p:pic>
      <p:pic>
        <p:nvPicPr>
          <p:cNvPr id="37892" name="Picture 4" descr="http://blogfiles.naver.net/20111107_75/peropax_1320639793096zNnVU_JPEG/qn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60648"/>
            <a:ext cx="4032448" cy="2397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Refernce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ko-KR" dirty="0" err="1" smtClean="0"/>
              <a:t>GitHub</a:t>
            </a:r>
            <a:endParaRPr lang="en-US" altLang="ko-KR" dirty="0"/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ServerHome</a:t>
            </a:r>
            <a:r>
              <a:rPr lang="en-US" altLang="ko-KR" sz="1600" dirty="0" smtClean="0"/>
              <a:t> : https://github.com/bleujin/aradon 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ClientHome</a:t>
            </a:r>
            <a:r>
              <a:rPr lang="en-US" altLang="ko-KR" sz="1600" dirty="0" smtClean="0"/>
              <a:t> : https://github.com/bleujin/aradonClient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ExtendHome</a:t>
            </a:r>
            <a:r>
              <a:rPr lang="en-US" altLang="ko-KR" sz="1600" dirty="0" smtClean="0"/>
              <a:t> : </a:t>
            </a:r>
            <a:r>
              <a:rPr lang="en-US" altLang="ko-KR" sz="1600" dirty="0" smtClean="0">
                <a:hlinkClick r:id="rId2"/>
              </a:rPr>
              <a:t>https://github.com/bleujin/aradonExtend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doc : http://bleujin.springnote.com/pages/10761118</a:t>
            </a:r>
          </a:p>
          <a:p>
            <a:pPr>
              <a:buNone/>
            </a:pPr>
            <a:endParaRPr lang="en-US" altLang="ko-KR" sz="1600" dirty="0" smtClean="0"/>
          </a:p>
          <a:p>
            <a:r>
              <a:rPr lang="en-US" altLang="ko-KR" dirty="0" smtClean="0"/>
              <a:t>AWS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sz="1600" dirty="0" smtClean="0"/>
              <a:t>https://console.aws.amazon.com/ec2/home</a:t>
            </a:r>
            <a:endParaRPr lang="ko-KR" altLang="en-US" sz="1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pic>
        <p:nvPicPr>
          <p:cNvPr id="55298" name="Picture 2" descr="http://withfriendship.com/images/d/16934/reference-link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3645024"/>
            <a:ext cx="2952328" cy="2583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를 활용한 서비스 개발 </a:t>
            </a:r>
            <a:r>
              <a:rPr lang="en-US" altLang="ko-KR" smtClean="0"/>
              <a:t>&amp; Service Framework Araodn</a:t>
            </a:r>
            <a:endParaRPr lang="ko-KR" altLang="en-US"/>
          </a:p>
        </p:txBody>
      </p:sp>
      <p:pic>
        <p:nvPicPr>
          <p:cNvPr id="54274" name="Picture 2" descr="http://3.bp.blogspot.com/-a-vMHwAdzOo/Tv0SGwyiWiI/AAAAAAAAAF0/sHcFzq2rBlo/s1600/Thank+Yo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7"/>
            <a:ext cx="7776864" cy="45445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+mj-ea"/>
              </a:rPr>
              <a:t>출현 및 확산 배경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499992" y="1600200"/>
            <a:ext cx="4186808" cy="4525963"/>
          </a:xfrm>
          <a:solidFill>
            <a:schemeClr val="tx1">
              <a:alpha val="12000"/>
            </a:schemeClr>
          </a:solidFill>
          <a:ln>
            <a:solidFill>
              <a:schemeClr val="accent1"/>
            </a:solidFill>
          </a:ln>
        </p:spPr>
        <p:txBody>
          <a:bodyPr vert="horz">
            <a:normAutofit/>
          </a:bodyPr>
          <a:lstStyle/>
          <a:p>
            <a:r>
              <a:rPr lang="ko-KR" altLang="en-US" sz="1300" dirty="0" smtClean="0"/>
              <a:t>뉴욕 </a:t>
            </a:r>
            <a:r>
              <a:rPr lang="ko-KR" altLang="en-US" sz="1300" dirty="0" err="1" smtClean="0"/>
              <a:t>타임즈의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1851-1980</a:t>
            </a:r>
            <a:r>
              <a:rPr lang="ko-KR" altLang="en-US" sz="1300" dirty="0" smtClean="0"/>
              <a:t>년 신문기사 </a:t>
            </a:r>
            <a:r>
              <a:rPr lang="en-US" altLang="ko-KR" sz="1300" dirty="0" smtClean="0"/>
              <a:t>TIFF </a:t>
            </a:r>
            <a:r>
              <a:rPr lang="ko-KR" altLang="en-US" sz="1300" dirty="0" smtClean="0"/>
              <a:t>파일을 아마존의 </a:t>
            </a:r>
            <a:r>
              <a:rPr lang="ko-KR" altLang="en-US" sz="1300" dirty="0" err="1" smtClean="0"/>
              <a:t>웹서비스를</a:t>
            </a:r>
            <a:r>
              <a:rPr lang="ko-KR" altLang="en-US" sz="1300" dirty="0" smtClean="0"/>
              <a:t> 이용해 분산병렬처리 기술로 </a:t>
            </a:r>
            <a:r>
              <a:rPr lang="en-US" altLang="ko-KR" sz="1300" dirty="0" smtClean="0"/>
              <a:t>36</a:t>
            </a:r>
            <a:r>
              <a:rPr lang="ko-KR" altLang="en-US" sz="1300" dirty="0" err="1" smtClean="0"/>
              <a:t>시간만에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PDF </a:t>
            </a:r>
            <a:r>
              <a:rPr lang="ko-KR" altLang="en-US" sz="1300" dirty="0" smtClean="0"/>
              <a:t>파일로 변환 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자체 서버 </a:t>
            </a:r>
            <a:r>
              <a:rPr lang="ko-KR" altLang="en-US" sz="1300" dirty="0" err="1" smtClean="0"/>
              <a:t>이용시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14</a:t>
            </a:r>
            <a:r>
              <a:rPr lang="ko-KR" altLang="en-US" sz="1300" dirty="0" smtClean="0"/>
              <a:t>년 소요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별도의 컴퓨팅 자원 </a:t>
            </a:r>
            <a:r>
              <a:rPr lang="ko-KR" altLang="en-US" sz="1300" dirty="0" err="1" smtClean="0"/>
              <a:t>구매없이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$400 </a:t>
            </a:r>
            <a:r>
              <a:rPr lang="ko-KR" altLang="en-US" sz="1300" dirty="0" smtClean="0"/>
              <a:t>미만으로 처리</a:t>
            </a:r>
            <a:r>
              <a:rPr lang="en-US" altLang="ko-KR" sz="1300" dirty="0" smtClean="0"/>
              <a:t>)</a:t>
            </a:r>
          </a:p>
          <a:p>
            <a:endParaRPr lang="en-US" altLang="ko-KR" sz="1300" dirty="0" smtClean="0"/>
          </a:p>
          <a:p>
            <a:r>
              <a:rPr lang="ko-KR" altLang="en-US" sz="1300" dirty="0" err="1" smtClean="0"/>
              <a:t>힐러리</a:t>
            </a:r>
            <a:r>
              <a:rPr lang="ko-KR" altLang="en-US" sz="1300" dirty="0" smtClean="0"/>
              <a:t> 미국무장관 </a:t>
            </a:r>
            <a:r>
              <a:rPr lang="en-US" altLang="ko-KR" sz="1300" dirty="0" smtClean="0"/>
              <a:t>8</a:t>
            </a:r>
            <a:r>
              <a:rPr lang="ko-KR" altLang="en-US" sz="1300" dirty="0" smtClean="0"/>
              <a:t>년 공식 일정</a:t>
            </a:r>
            <a:r>
              <a:rPr lang="en-US" altLang="ko-KR" sz="1300" dirty="0" smtClean="0"/>
              <a:t>(1</a:t>
            </a:r>
            <a:r>
              <a:rPr lang="ko-KR" altLang="en-US" sz="1300" dirty="0" smtClean="0"/>
              <a:t>만 </a:t>
            </a:r>
            <a:r>
              <a:rPr lang="en-US" altLang="ko-KR" sz="1300" dirty="0" smtClean="0"/>
              <a:t>7481 page)</a:t>
            </a:r>
            <a:r>
              <a:rPr lang="ko-KR" altLang="en-US" sz="1300" dirty="0" smtClean="0"/>
              <a:t>의 문서를 </a:t>
            </a:r>
            <a:r>
              <a:rPr lang="en-US" altLang="ko-KR" sz="1300" dirty="0" smtClean="0"/>
              <a:t>9</a:t>
            </a:r>
            <a:r>
              <a:rPr lang="ko-KR" altLang="en-US" sz="1300" dirty="0" smtClean="0"/>
              <a:t>시간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비용 </a:t>
            </a:r>
            <a:r>
              <a:rPr lang="en-US" altLang="ko-KR" sz="1300" dirty="0" smtClean="0"/>
              <a:t>$150</a:t>
            </a:r>
            <a:r>
              <a:rPr lang="ko-KR" altLang="en-US" sz="1300" dirty="0" smtClean="0"/>
              <a:t>미만</a:t>
            </a:r>
            <a:r>
              <a:rPr lang="en-US" altLang="ko-KR" sz="1300" dirty="0" smtClean="0"/>
              <a:t>) web</a:t>
            </a:r>
            <a:r>
              <a:rPr lang="ko-KR" altLang="en-US" sz="1300" dirty="0" smtClean="0"/>
              <a:t>에 공지해 독자에 제공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아마존 </a:t>
            </a:r>
            <a:r>
              <a:rPr lang="ko-KR" altLang="en-US" sz="1300" dirty="0" err="1" smtClean="0"/>
              <a:t>웹서비스</a:t>
            </a:r>
            <a:r>
              <a:rPr lang="ko-KR" altLang="en-US" sz="1300" dirty="0" smtClean="0"/>
              <a:t> 사용료 </a:t>
            </a:r>
            <a:r>
              <a:rPr lang="en-US" altLang="ko-KR" sz="1300" dirty="0" smtClean="0"/>
              <a:t>: </a:t>
            </a:r>
            <a:r>
              <a:rPr lang="ko-KR" altLang="en-US" sz="1300" dirty="0" smtClean="0"/>
              <a:t>서버 </a:t>
            </a:r>
            <a:r>
              <a:rPr lang="en-US" altLang="ko-KR" sz="1300" dirty="0" smtClean="0"/>
              <a:t>$0.1-0.8/h, </a:t>
            </a:r>
            <a:r>
              <a:rPr lang="ko-KR" altLang="en-US" sz="1300" dirty="0" smtClean="0"/>
              <a:t>스토리지 </a:t>
            </a:r>
            <a:r>
              <a:rPr lang="en-US" altLang="ko-KR" sz="1300" dirty="0" smtClean="0"/>
              <a:t>1Gb 0.15/1M)</a:t>
            </a:r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일본 우정국은 </a:t>
            </a:r>
            <a:r>
              <a:rPr lang="en-US" altLang="ko-KR" sz="1300" dirty="0" smtClean="0"/>
              <a:t>force.com(</a:t>
            </a:r>
            <a:r>
              <a:rPr lang="ko-KR" altLang="en-US" sz="1300" dirty="0" smtClean="0"/>
              <a:t>개발 플랫폼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을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활용하여 </a:t>
            </a:r>
            <a:r>
              <a:rPr lang="en-US" altLang="ko-KR" sz="1300" dirty="0" smtClean="0"/>
              <a:t>2</a:t>
            </a:r>
            <a:r>
              <a:rPr lang="ko-KR" altLang="en-US" sz="1300" dirty="0" err="1" smtClean="0"/>
              <a:t>개월만에</a:t>
            </a:r>
            <a:r>
              <a:rPr lang="ko-KR" altLang="en-US" sz="1300" dirty="0" smtClean="0"/>
              <a:t> 금융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생명보험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우편서비스 </a:t>
            </a:r>
            <a:r>
              <a:rPr lang="en-US" altLang="ko-KR" sz="1300" dirty="0" smtClean="0"/>
              <a:t>3</a:t>
            </a:r>
            <a:r>
              <a:rPr lang="ko-KR" altLang="en-US" sz="1300" dirty="0" smtClean="0"/>
              <a:t>개 시스템을 통합해 </a:t>
            </a:r>
            <a:r>
              <a:rPr lang="en-US" altLang="ko-KR" sz="1300" dirty="0" smtClean="0"/>
              <a:t>4</a:t>
            </a:r>
            <a:r>
              <a:rPr lang="ko-KR" altLang="en-US" sz="1300" dirty="0" smtClean="0"/>
              <a:t>만 고객에 제공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현재 </a:t>
            </a:r>
            <a:r>
              <a:rPr lang="en-US" altLang="ko-KR" sz="1300" dirty="0" smtClean="0"/>
              <a:t>6</a:t>
            </a:r>
            <a:r>
              <a:rPr lang="ko-KR" altLang="en-US" sz="1300" dirty="0" err="1" smtClean="0"/>
              <a:t>만명에게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제공중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향후 사용자가 급격히 증가해도 </a:t>
            </a:r>
            <a:r>
              <a:rPr lang="ko-KR" altLang="en-US" sz="1300" dirty="0" err="1" smtClean="0"/>
              <a:t>확장성이</a:t>
            </a:r>
            <a:r>
              <a:rPr lang="ko-KR" altLang="en-US" sz="1300" dirty="0" smtClean="0"/>
              <a:t> 용이해 안정적인 서비스 제공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 smtClean="0"/>
              <a:t>IBM </a:t>
            </a:r>
            <a:r>
              <a:rPr lang="ko-KR" altLang="en-US" sz="1300" dirty="0" smtClean="0"/>
              <a:t>사내 </a:t>
            </a:r>
            <a:r>
              <a:rPr lang="en-US" altLang="ko-KR" sz="1300" dirty="0" smtClean="0"/>
              <a:t>technology adoption program </a:t>
            </a:r>
            <a:r>
              <a:rPr lang="ko-KR" altLang="en-US" sz="1300" dirty="0" smtClean="0"/>
              <a:t>운영으로 시스템 관리자가 </a:t>
            </a:r>
            <a:r>
              <a:rPr lang="en-US" altLang="ko-KR" sz="1300" dirty="0" smtClean="0"/>
              <a:t>15</a:t>
            </a:r>
            <a:r>
              <a:rPr lang="ko-KR" altLang="en-US" sz="1300" dirty="0" smtClean="0"/>
              <a:t>명에서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명으로 감소 직원 요청에 따른 시스템을 설치 구성하는데 </a:t>
            </a:r>
            <a:r>
              <a:rPr lang="en-US" altLang="ko-KR" sz="1300" dirty="0" smtClean="0"/>
              <a:t>3</a:t>
            </a:r>
            <a:r>
              <a:rPr lang="ko-KR" altLang="en-US" sz="1300" dirty="0" smtClean="0"/>
              <a:t>일에서 </a:t>
            </a:r>
            <a:r>
              <a:rPr lang="en-US" altLang="ko-KR" sz="1300" dirty="0" smtClean="0"/>
              <a:t>1</a:t>
            </a:r>
            <a:r>
              <a:rPr lang="ko-KR" altLang="en-US" sz="1300" dirty="0" smtClean="0"/>
              <a:t>시간으로 단축</a:t>
            </a:r>
            <a:endParaRPr lang="en-US" altLang="ko-KR" sz="1300" dirty="0" smtClean="0"/>
          </a:p>
          <a:p>
            <a:endParaRPr lang="ko-KR" altLang="en-US" sz="1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39552" y="1412776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데이터 및 </a:t>
            </a:r>
            <a:r>
              <a:rPr lang="ko-KR" altLang="en-US" sz="1400" dirty="0" err="1" smtClean="0"/>
              <a:t>트래픽의</a:t>
            </a:r>
            <a:r>
              <a:rPr lang="ko-KR" altLang="en-US" sz="1400" dirty="0" smtClean="0"/>
              <a:t> 폭발적인 증가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539552" y="2420888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글로벌 인터넷 서비스 제공업체의 성공 및 기술 공유</a:t>
            </a:r>
            <a:endParaRPr lang="ko-KR" altLang="en-US" sz="1400" dirty="0"/>
          </a:p>
        </p:txBody>
      </p:sp>
      <p:sp>
        <p:nvSpPr>
          <p:cNvPr id="8" name="타원 7"/>
          <p:cNvSpPr/>
          <p:nvPr/>
        </p:nvSpPr>
        <p:spPr>
          <a:xfrm>
            <a:off x="611560" y="3284984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오픈소스의</a:t>
            </a:r>
            <a:r>
              <a:rPr lang="ko-KR" altLang="en-US" sz="1400" dirty="0" smtClean="0"/>
              <a:t> 활성화</a:t>
            </a:r>
            <a:endParaRPr lang="ko-KR" altLang="en-US" sz="1400" dirty="0"/>
          </a:p>
        </p:txBody>
      </p:sp>
      <p:sp>
        <p:nvSpPr>
          <p:cNvPr id="9" name="타원 8"/>
          <p:cNvSpPr/>
          <p:nvPr/>
        </p:nvSpPr>
        <p:spPr>
          <a:xfrm>
            <a:off x="683568" y="4293096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X86</a:t>
            </a:r>
            <a:r>
              <a:rPr lang="ko-KR" altLang="en-US" sz="1400" dirty="0" smtClean="0"/>
              <a:t>서버의 성능 </a:t>
            </a:r>
            <a:r>
              <a:rPr lang="ko-KR" altLang="en-US" sz="1400" dirty="0" err="1" smtClean="0"/>
              <a:t>및집적도</a:t>
            </a:r>
            <a:r>
              <a:rPr lang="ko-KR" altLang="en-US" sz="1400" dirty="0" smtClean="0"/>
              <a:t> 향상</a:t>
            </a:r>
            <a:endParaRPr lang="ko-KR" altLang="en-US" sz="1400" dirty="0"/>
          </a:p>
        </p:txBody>
      </p:sp>
      <p:sp>
        <p:nvSpPr>
          <p:cNvPr id="10" name="타원 9"/>
          <p:cNvSpPr/>
          <p:nvPr/>
        </p:nvSpPr>
        <p:spPr>
          <a:xfrm>
            <a:off x="683568" y="5229200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서버 가상화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스토리지 가상화 등 가상화 기술 발전</a:t>
            </a:r>
            <a:endParaRPr lang="ko-KR" altLang="en-US" sz="1400" dirty="0"/>
          </a:p>
        </p:txBody>
      </p:sp>
      <p:sp>
        <p:nvSpPr>
          <p:cNvPr id="11" name="오른쪽 화살표 10"/>
          <p:cNvSpPr/>
          <p:nvPr/>
        </p:nvSpPr>
        <p:spPr>
          <a:xfrm>
            <a:off x="3491880" y="2780928"/>
            <a:ext cx="864096" cy="2304256"/>
          </a:xfrm>
          <a:prstGeom prst="rightArrow">
            <a:avLst>
              <a:gd name="adj1" fmla="val 10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 algn="dist"/>
            <a:r>
              <a:rPr lang="ko-KR" altLang="en-US" sz="1200" dirty="0" smtClean="0"/>
              <a:t>컴퓨팅</a:t>
            </a:r>
            <a:endParaRPr lang="en-US" altLang="ko-KR" sz="1200" dirty="0" smtClean="0"/>
          </a:p>
          <a:p>
            <a:pPr algn="dist"/>
            <a:r>
              <a:rPr lang="ko-KR" altLang="en-US" sz="1200" dirty="0" smtClean="0"/>
              <a:t>성공사례 </a:t>
            </a:r>
            <a:endParaRPr lang="en-US" altLang="ko-KR" sz="1200" dirty="0" smtClean="0"/>
          </a:p>
          <a:p>
            <a:pPr algn="dist"/>
            <a:r>
              <a:rPr lang="ko-KR" altLang="en-US" sz="1200" dirty="0" smtClean="0"/>
              <a:t>공</a:t>
            </a:r>
            <a:r>
              <a:rPr lang="ko-KR" altLang="en-US" sz="1200" dirty="0"/>
              <a:t>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latin typeface="+mj-ea"/>
              </a:rPr>
              <a:t>클라우드</a:t>
            </a:r>
            <a:r>
              <a:rPr lang="ko-KR" altLang="en-US" sz="3200" dirty="0" smtClean="0">
                <a:latin typeface="+mj-ea"/>
              </a:rPr>
              <a:t> 컴퓨팅 분류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/>
          <a:lstStyle/>
          <a:p>
            <a:endParaRPr lang="en-US" altLang="ko-KR" sz="1800" dirty="0" smtClean="0"/>
          </a:p>
          <a:p>
            <a:r>
              <a:rPr lang="ko-KR" altLang="en-US" sz="1800" dirty="0" smtClean="0"/>
              <a:t>다양한 정의만큼 분류도 복잡하지만 일반적으로 두 가지 체계로 분류</a:t>
            </a:r>
            <a:endParaRPr lang="en-US" altLang="ko-KR" sz="1800" dirty="0" smtClean="0"/>
          </a:p>
          <a:p>
            <a:endParaRPr lang="en-US" altLang="ko-KR" sz="1600" dirty="0" smtClean="0"/>
          </a:p>
          <a:p>
            <a:pPr lvl="1"/>
            <a:r>
              <a:rPr lang="en-US" altLang="ko-KR" sz="1800" dirty="0" smtClean="0"/>
              <a:t>Delivery Model :</a:t>
            </a:r>
          </a:p>
          <a:p>
            <a:pPr lvl="2"/>
            <a:r>
              <a:rPr lang="en-US" altLang="ko-KR" sz="1800" dirty="0" smtClean="0"/>
              <a:t>Infrastructure as a Service</a:t>
            </a:r>
          </a:p>
          <a:p>
            <a:pPr lvl="2"/>
            <a:r>
              <a:rPr lang="en-US" altLang="ko-KR" sz="1800" dirty="0" smtClean="0"/>
              <a:t>Platform as a Service</a:t>
            </a:r>
          </a:p>
          <a:p>
            <a:pPr lvl="2"/>
            <a:r>
              <a:rPr lang="en-US" altLang="ko-KR" sz="1800" dirty="0" smtClean="0"/>
              <a:t>Software as a Service</a:t>
            </a:r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Deployment Model : </a:t>
            </a:r>
          </a:p>
          <a:p>
            <a:pPr lvl="2"/>
            <a:r>
              <a:rPr lang="en-US" altLang="ko-KR" sz="1400" dirty="0" smtClean="0"/>
              <a:t>Public Cloud </a:t>
            </a:r>
          </a:p>
          <a:p>
            <a:pPr lvl="2"/>
            <a:r>
              <a:rPr lang="en-US" altLang="ko-KR" sz="1400" dirty="0" smtClean="0"/>
              <a:t>Private Cloud</a:t>
            </a:r>
          </a:p>
          <a:p>
            <a:pPr lvl="2"/>
            <a:r>
              <a:rPr lang="en-US" altLang="ko-KR" sz="1400" dirty="0" smtClean="0"/>
              <a:t>Community Cloud</a:t>
            </a:r>
          </a:p>
          <a:p>
            <a:pPr lvl="2"/>
            <a:r>
              <a:rPr lang="en-US" altLang="ko-KR" sz="1400" dirty="0" smtClean="0"/>
              <a:t>Hybrid Cloud</a:t>
            </a:r>
            <a:endParaRPr lang="ko-KR" altLang="en-US" sz="1400" dirty="0"/>
          </a:p>
        </p:txBody>
      </p:sp>
      <p:pic>
        <p:nvPicPr>
          <p:cNvPr id="7" name="Picture 11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284984"/>
            <a:ext cx="3816350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Infrastructure as a Service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/>
          </a:bodyPr>
          <a:lstStyle/>
          <a:p>
            <a:endParaRPr lang="en-US" altLang="ko-KR" sz="1400" dirty="0" smtClean="0"/>
          </a:p>
          <a:p>
            <a:r>
              <a:rPr lang="ko-KR" altLang="en-US" sz="1400" dirty="0" smtClean="0"/>
              <a:t>서버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스토리지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방화벽 등 서비스에 필요한 모든 기반 환경을 </a:t>
            </a:r>
            <a:r>
              <a:rPr lang="ko-KR" altLang="en-US" sz="1400" dirty="0" err="1" smtClean="0"/>
              <a:t>서버스</a:t>
            </a:r>
            <a:r>
              <a:rPr lang="ko-KR" altLang="en-US" sz="1400" dirty="0" smtClean="0"/>
              <a:t> 형태로 제공하는 것을 인프라 </a:t>
            </a:r>
            <a:r>
              <a:rPr lang="ko-KR" altLang="en-US" sz="1400" dirty="0" err="1" smtClean="0"/>
              <a:t>스트럭쳐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</a:t>
            </a:r>
            <a:r>
              <a:rPr lang="ko-KR" altLang="en-US" sz="1400" dirty="0" smtClean="0"/>
              <a:t> 서비스</a:t>
            </a:r>
            <a:r>
              <a:rPr lang="en-US" altLang="ko-KR" sz="1400" dirty="0" smtClean="0"/>
              <a:t>(Infrastructure as a Service, </a:t>
            </a:r>
            <a:r>
              <a:rPr lang="en-US" altLang="ko-KR" sz="1400" dirty="0" err="1" smtClean="0"/>
              <a:t>IaaS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임</a:t>
            </a:r>
            <a:endParaRPr lang="en-US" altLang="ko-KR" sz="1400" dirty="0" smtClean="0"/>
          </a:p>
          <a:p>
            <a:r>
              <a:rPr lang="ko-KR" altLang="en-US" sz="1400" dirty="0" smtClean="0"/>
              <a:t>서비스 형태로 제공되지만 제공된 자원에 대한 제어는 서비스 사용자에게 있음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기존의 서버 </a:t>
            </a:r>
            <a:r>
              <a:rPr lang="ko-KR" altLang="en-US" sz="1400" dirty="0" err="1" smtClean="0"/>
              <a:t>호스팅</a:t>
            </a:r>
            <a:r>
              <a:rPr lang="ko-KR" altLang="en-US" sz="1400" dirty="0" smtClean="0"/>
              <a:t> 또는 데이터 센터 비즈니스와 유사하지만 다음과 같은 차이점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무한 확장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자원의 용량 제한 없이 공급 가능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서버 대수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스토리지 </a:t>
            </a:r>
            <a:r>
              <a:rPr lang="ko-KR" altLang="en-US" sz="1400" dirty="0" err="1" smtClean="0"/>
              <a:t>볼률</a:t>
            </a:r>
            <a:r>
              <a:rPr lang="ko-KR" altLang="en-US" sz="1400" dirty="0" smtClean="0"/>
              <a:t> 등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탄력성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자원의 추가 및 제거를 쉽게 할 수 있다</a:t>
            </a:r>
            <a:r>
              <a:rPr lang="en-US" altLang="ko-KR" sz="1400" dirty="0" smtClean="0"/>
              <a:t>. </a:t>
            </a:r>
          </a:p>
          <a:p>
            <a:pPr lvl="1"/>
            <a:r>
              <a:rPr lang="ko-KR" altLang="en-US" sz="1400" dirty="0" smtClean="0"/>
              <a:t>즉시 제공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자원은 수</a:t>
            </a:r>
            <a:r>
              <a:rPr lang="en-US" altLang="ko-KR" sz="1400" dirty="0" smtClean="0"/>
              <a:t>~</a:t>
            </a:r>
            <a:r>
              <a:rPr lang="ko-KR" altLang="en-US" sz="1400" dirty="0" err="1" smtClean="0"/>
              <a:t>수십분</a:t>
            </a:r>
            <a:r>
              <a:rPr lang="ko-KR" altLang="en-US" sz="1400" dirty="0" smtClean="0"/>
              <a:t> 내에 사용 가능한 형태로 제공된다</a:t>
            </a:r>
            <a:r>
              <a:rPr lang="en-US" altLang="ko-KR" sz="1400" dirty="0" smtClean="0"/>
              <a:t>. </a:t>
            </a:r>
          </a:p>
          <a:p>
            <a:pPr lvl="1"/>
            <a:r>
              <a:rPr lang="ko-KR" altLang="en-US" sz="1400" dirty="0" smtClean="0"/>
              <a:t>사용한 만큼만 </a:t>
            </a:r>
            <a:r>
              <a:rPr lang="ko-KR" altLang="en-US" sz="1400" dirty="0" err="1" smtClean="0"/>
              <a:t>과금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호시팅은</a:t>
            </a:r>
            <a:r>
              <a:rPr lang="ko-KR" altLang="en-US" sz="1400" dirty="0" smtClean="0"/>
              <a:t> 월 </a:t>
            </a:r>
            <a:r>
              <a:rPr lang="ko-KR" altLang="en-US" sz="1400" dirty="0" err="1" smtClean="0"/>
              <a:t>과금</a:t>
            </a:r>
            <a:r>
              <a:rPr lang="ko-KR" altLang="en-US" sz="1400" dirty="0" smtClean="0"/>
              <a:t> 또는 특정 기간별 </a:t>
            </a:r>
            <a:r>
              <a:rPr lang="ko-KR" altLang="en-US" sz="1400" dirty="0" err="1" smtClean="0"/>
              <a:t>과금인</a:t>
            </a:r>
            <a:r>
              <a:rPr lang="ko-KR" altLang="en-US" sz="1400" dirty="0" smtClean="0"/>
              <a:t> 반면 </a:t>
            </a:r>
            <a:r>
              <a:rPr lang="en-US" altLang="ko-KR" sz="1400" dirty="0" err="1" smtClean="0"/>
              <a:t>IaaS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시간단위 </a:t>
            </a:r>
            <a:r>
              <a:rPr lang="ko-KR" altLang="en-US" sz="1400" dirty="0" err="1" smtClean="0"/>
              <a:t>과금</a:t>
            </a:r>
            <a:r>
              <a:rPr lang="ko-KR" altLang="en-US" sz="1400" dirty="0" smtClean="0"/>
              <a:t> 가능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r>
              <a:rPr lang="ko-KR" altLang="en-US" sz="1400" dirty="0" smtClean="0"/>
              <a:t>서비스 제공자 수준에 따라 </a:t>
            </a:r>
            <a:r>
              <a:rPr lang="en-US" altLang="ko-KR" sz="1400" dirty="0" smtClean="0"/>
              <a:t>HA, </a:t>
            </a:r>
            <a:r>
              <a:rPr lang="ko-KR" altLang="en-US" sz="1400" dirty="0" smtClean="0"/>
              <a:t>모니터링 등과 같은 고급 서비스 제공 가능</a:t>
            </a:r>
            <a:endParaRPr lang="en-US" altLang="ko-KR" sz="1400" dirty="0" smtClean="0"/>
          </a:p>
          <a:p>
            <a:r>
              <a:rPr lang="ko-KR" altLang="en-US" sz="1400" dirty="0" smtClean="0"/>
              <a:t>서버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스토리지</a:t>
            </a:r>
            <a:r>
              <a:rPr lang="en-US" altLang="ko-KR" sz="1400" dirty="0" smtClean="0"/>
              <a:t>, DB </a:t>
            </a:r>
            <a:r>
              <a:rPr lang="ko-KR" altLang="en-US" sz="1400" dirty="0" smtClean="0"/>
              <a:t>등과 같은 부분은 일부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영역과 겹칠 수 있으며 엄격하게 구분해서 </a:t>
            </a:r>
            <a:r>
              <a:rPr lang="ko-KR" altLang="en-US" sz="1400" dirty="0" err="1" smtClean="0"/>
              <a:t>나누는게</a:t>
            </a:r>
            <a:r>
              <a:rPr lang="ko-KR" altLang="en-US" sz="1400" dirty="0" smtClean="0"/>
              <a:t> 어려움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IaaS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서비스의 사례는 아마존에서 제공하는 </a:t>
            </a:r>
            <a:r>
              <a:rPr lang="en-US" altLang="ko-KR" sz="1400" dirty="0" smtClean="0"/>
              <a:t>AWS(Amazon Web Service)</a:t>
            </a:r>
            <a:r>
              <a:rPr lang="ko-KR" altLang="en-US" sz="1400" dirty="0" smtClean="0"/>
              <a:t>가 있음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atin typeface="+mj-ea"/>
              </a:rPr>
              <a:t>Platform as a Service</a:t>
            </a:r>
            <a:endParaRPr lang="ko-KR" altLang="en-US" sz="3200" dirty="0">
              <a:latin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AWS &amp; Platform Araodn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/>
          </a:bodyPr>
          <a:lstStyle/>
          <a:p>
            <a:r>
              <a:rPr lang="ko-KR" altLang="en-US" sz="1400" dirty="0" smtClean="0"/>
              <a:t>서비스 또는 애플리케이션이 실행되는 환경</a:t>
            </a:r>
            <a:r>
              <a:rPr lang="en-US" altLang="ko-KR" sz="1400" dirty="0" smtClean="0"/>
              <a:t>(Runtime </a:t>
            </a:r>
            <a:r>
              <a:rPr lang="en-US" altLang="ko-KR" sz="1400" dirty="0" err="1" smtClean="0"/>
              <a:t>Enviorment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서비스 형태로 제공하는 것을 플랫폼 클라우드 서비스</a:t>
            </a:r>
            <a:r>
              <a:rPr lang="en-US" altLang="ko-KR" sz="1400" dirty="0" smtClean="0"/>
              <a:t>(Platform as a Service,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라고 한다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err="1" smtClean="0"/>
              <a:t>PaaS</a:t>
            </a:r>
            <a:r>
              <a:rPr lang="ko-KR" altLang="en-US" sz="1400" dirty="0" smtClean="0"/>
              <a:t>를 이용하는 사용자는 운영체제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스토리지 등에 대한 </a:t>
            </a:r>
            <a:r>
              <a:rPr lang="ko-KR" altLang="en-US" sz="1400" dirty="0" err="1" smtClean="0"/>
              <a:t>제어권을</a:t>
            </a:r>
            <a:r>
              <a:rPr lang="ko-KR" altLang="en-US" sz="1400" dirty="0" smtClean="0"/>
              <a:t> 가질 수 없으며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기반에 실행되는 어플리케이션에 대한 제어만을 가질 수 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기존의 </a:t>
            </a:r>
            <a:r>
              <a:rPr lang="en-US" altLang="ko-KR" sz="1400" dirty="0" smtClean="0"/>
              <a:t>JSP </a:t>
            </a:r>
            <a:r>
              <a:rPr lang="ko-KR" altLang="en-US" sz="1400" dirty="0" err="1" smtClean="0"/>
              <a:t>호스팅</a:t>
            </a:r>
            <a:r>
              <a:rPr lang="en-US" altLang="ko-KR" sz="1400" dirty="0" smtClean="0"/>
              <a:t>, PHP </a:t>
            </a:r>
            <a:r>
              <a:rPr lang="ko-KR" altLang="en-US" sz="1400" dirty="0" err="1" smtClean="0"/>
              <a:t>호스팅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호스팅과</a:t>
            </a:r>
            <a:r>
              <a:rPr lang="ko-KR" altLang="en-US" sz="1400" dirty="0" smtClean="0"/>
              <a:t> 비슷한 개념이다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모든 애플리케이션이 </a:t>
            </a:r>
            <a:r>
              <a:rPr lang="en-US" altLang="ko-KR" sz="1400" dirty="0" smtClean="0"/>
              <a:t>Pass </a:t>
            </a:r>
            <a:r>
              <a:rPr lang="ko-KR" altLang="en-US" sz="1400" dirty="0" smtClean="0"/>
              <a:t>기반에서 실행 가능하지 않으며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서비스에서 제공하는 실행 환경에 맞게 개발된 애플리케이션만 실행 가능하다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J2EE + MYSQL, Python + Oracle, </a:t>
            </a:r>
            <a:r>
              <a:rPr lang="ko-KR" altLang="en-US" sz="1400" dirty="0" smtClean="0"/>
              <a:t>자체 제공 프로그래밍 언어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데이터 베이스</a:t>
            </a:r>
            <a:endParaRPr lang="en-US" altLang="ko-KR" sz="1400" dirty="0" smtClean="0"/>
          </a:p>
          <a:p>
            <a:r>
              <a:rPr lang="ko-KR" altLang="en-US" sz="1400" dirty="0" smtClean="0"/>
              <a:t>단순히 개발자들에게 개발 플랫폼을 빌려주느냐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개발한 어플리케이션을 곧바로 구동하고 서비스할 수 있는 환경까지 제공하는가에 따라 </a:t>
            </a:r>
            <a:r>
              <a:rPr lang="en-US" altLang="ko-KR" sz="1400" dirty="0" err="1" smtClean="0"/>
              <a:t>DaaS</a:t>
            </a:r>
            <a:r>
              <a:rPr lang="en-US" altLang="ko-KR" sz="1400" dirty="0" smtClean="0"/>
              <a:t>(Development as a Service)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PaaS</a:t>
            </a:r>
            <a:r>
              <a:rPr lang="ko-KR" altLang="en-US" sz="1400" dirty="0" smtClean="0"/>
              <a:t>를 구분할 수 있다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(Platform as a Service)</a:t>
            </a:r>
            <a:r>
              <a:rPr lang="ko-KR" altLang="en-US" sz="1400" dirty="0" smtClean="0"/>
              <a:t>가 반드시 </a:t>
            </a:r>
            <a:r>
              <a:rPr lang="en-US" altLang="ko-KR" sz="1400" dirty="0" err="1" smtClean="0"/>
              <a:t>IaaS</a:t>
            </a:r>
            <a:r>
              <a:rPr lang="ko-KR" altLang="en-US" sz="1400" dirty="0" smtClean="0"/>
              <a:t>에서 운영될 필요는 없지만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제공자가 인프라를 제공하거나 </a:t>
            </a:r>
            <a:r>
              <a:rPr lang="en-US" altLang="ko-KR" sz="1400" dirty="0" err="1" smtClean="0"/>
              <a:t>IaaS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서비스와의 연동을 통해 인프라로 배포되는 기능까지 같이 제공해야 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서비스 사용자는 인프라에 대한 제어 권한이 없기 때문에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서비스 제공업자가 </a:t>
            </a:r>
            <a:r>
              <a:rPr lang="ko-KR" altLang="en-US" sz="1400" dirty="0" err="1" smtClean="0"/>
              <a:t>로드밸런싱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모니터링</a:t>
            </a:r>
            <a:r>
              <a:rPr lang="en-US" altLang="ko-KR" sz="1400" dirty="0" smtClean="0"/>
              <a:t>, HA </a:t>
            </a:r>
            <a:r>
              <a:rPr lang="ko-KR" altLang="en-US" sz="1400" dirty="0" smtClean="0"/>
              <a:t>구성들을 제공해야 한다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서비스 사례는 </a:t>
            </a:r>
            <a:r>
              <a:rPr lang="en-US" altLang="ko-KR" sz="1400" dirty="0" smtClean="0"/>
              <a:t>Google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AppEngine</a:t>
            </a:r>
            <a:r>
              <a:rPr lang="en-US" altLang="ko-KR" sz="1400" dirty="0" smtClean="0"/>
              <a:t>, SalesForce.com</a:t>
            </a:r>
            <a:r>
              <a:rPr lang="ko-KR" altLang="en-US" sz="1400" dirty="0" smtClean="0"/>
              <a:t>이 있다</a:t>
            </a:r>
            <a:r>
              <a:rPr lang="en-US" altLang="ko-KR" sz="1400" dirty="0" smtClean="0"/>
              <a:t>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2146</Words>
  <Application>Microsoft Office PowerPoint</Application>
  <PresentationFormat>화면 슬라이드 쇼(4:3)</PresentationFormat>
  <Paragraphs>521</Paragraphs>
  <Slides>55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목 차</vt:lpstr>
      <vt:lpstr>클라우드 컴퓨팅 시초</vt:lpstr>
      <vt:lpstr>클라우드 컴퓨팅 정의</vt:lpstr>
      <vt:lpstr>다양한 관점의 정의</vt:lpstr>
      <vt:lpstr>패러다임의 변화</vt:lpstr>
      <vt:lpstr>출현 및 확산 배경</vt:lpstr>
      <vt:lpstr>클라우드 컴퓨팅 분류</vt:lpstr>
      <vt:lpstr>Infrastructure as a Service</vt:lpstr>
      <vt:lpstr>Platform as a Service</vt:lpstr>
      <vt:lpstr>Software as a Service</vt:lpstr>
      <vt:lpstr>Public Cloud</vt:lpstr>
      <vt:lpstr>Private Cloud</vt:lpstr>
      <vt:lpstr>Community &amp; Hybrid Cloud</vt:lpstr>
      <vt:lpstr>클라우드 컴퓨팅 진화과정</vt:lpstr>
      <vt:lpstr>전통 IT VS 클라우드 컴퓨팅</vt:lpstr>
      <vt:lpstr>메인프레임 vs 클라우드 컴퓨팅</vt:lpstr>
      <vt:lpstr>그리드 vs 클라우드 컴퓨팅</vt:lpstr>
      <vt:lpstr>ASP vs SaaS</vt:lpstr>
      <vt:lpstr>서버 호스팅 vs SaaS</vt:lpstr>
      <vt:lpstr>도입시 기대 효과</vt:lpstr>
      <vt:lpstr>해결 과제</vt:lpstr>
      <vt:lpstr>클라우드 컴퓨팅 서비스 사례</vt:lpstr>
      <vt:lpstr>Amazon Web Service</vt:lpstr>
      <vt:lpstr>AWS EC2</vt:lpstr>
      <vt:lpstr>AWS EC2</vt:lpstr>
      <vt:lpstr>AWS EC2(실습)</vt:lpstr>
      <vt:lpstr>AWS S3</vt:lpstr>
      <vt:lpstr>AWS S3(실습)</vt:lpstr>
      <vt:lpstr>AWS DynamoDB</vt:lpstr>
      <vt:lpstr>AWS Eclipse PlugIn(실습)</vt:lpstr>
      <vt:lpstr>Service Platform Aradon</vt:lpstr>
      <vt:lpstr>Aradon을 만들기 전에</vt:lpstr>
      <vt:lpstr>Aradon을 만들기 전에</vt:lpstr>
      <vt:lpstr>Aradon을 만들기 전에</vt:lpstr>
      <vt:lpstr>프로그래밍의 성배</vt:lpstr>
      <vt:lpstr>서비스를 만들자</vt:lpstr>
      <vt:lpstr>왜 Based 스프링이 아닌가?</vt:lpstr>
      <vt:lpstr>왜 Framework이 아닌가?</vt:lpstr>
      <vt:lpstr>왜 Servlet이 아닌가?</vt:lpstr>
      <vt:lpstr>왜 Node.js가 아닌가?</vt:lpstr>
      <vt:lpstr>Aradon</vt:lpstr>
      <vt:lpstr>What Aradon ?</vt:lpstr>
      <vt:lpstr>What Aradon ?</vt:lpstr>
      <vt:lpstr>What Aradon ?</vt:lpstr>
      <vt:lpstr>Aradon Download</vt:lpstr>
      <vt:lpstr>Hello World 만들기(실습)</vt:lpstr>
      <vt:lpstr>Chat 만들기(실습)</vt:lpstr>
      <vt:lpstr>Repository 만들기(실습)</vt:lpstr>
      <vt:lpstr>할 수 있는 것</vt:lpstr>
      <vt:lpstr>하고 싶은 것</vt:lpstr>
      <vt:lpstr>못 하는 것</vt:lpstr>
      <vt:lpstr>안 하는 것</vt:lpstr>
      <vt:lpstr>슬라이드 53</vt:lpstr>
      <vt:lpstr>Refernce</vt:lpstr>
      <vt:lpstr>Thank You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 차</dc:title>
  <dc:creator>bleujin</dc:creator>
  <cp:lastModifiedBy>bleujin</cp:lastModifiedBy>
  <cp:revision>108</cp:revision>
  <dcterms:created xsi:type="dcterms:W3CDTF">2012-06-23T03:03:23Z</dcterms:created>
  <dcterms:modified xsi:type="dcterms:W3CDTF">2012-06-24T09:46:29Z</dcterms:modified>
</cp:coreProperties>
</file>